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6" r:id="rId9"/>
    <p:sldId id="261" r:id="rId10"/>
    <p:sldId id="262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687"/>
  </p:normalViewPr>
  <p:slideViewPr>
    <p:cSldViewPr snapToGrid="0" snapToObjects="1">
      <p:cViewPr varScale="1">
        <p:scale>
          <a:sx n="113" d="100"/>
          <a:sy n="113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299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anchor="t" bIns="45720" lIns="91440" rIns="91440" rtlCol="0" tIns="45720" vert="horz">
            <a:normAutofit/>
          </a:bodyPr>
          <a:lstStyle/>
          <a:p>
            <a:r>
              <a:rPr lang="fr-FR"/>
              <a:t>Modifiez le style du titre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dirty="0" lang="en-US"/>
              <a:pPr/>
              <a:t>5/25/2022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anchor="t" bIns="45720" lIns="91440" rIns="91440" rtlCol="0" tIns="45720" vert="horz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dirty="0" lang="en-US"/>
              <a:pPr/>
              <a:t>‹N°›</a:t>
            </a:fld>
            <a:endParaRPr dirty="0"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cap="all" i="0" kern="1200" sz="3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120000"/>
        </a:lnSpc>
        <a:spcBef>
          <a:spcPts val="1000"/>
        </a:spcBef>
        <a:buClr>
          <a:schemeClr val="accent1"/>
        </a:buClr>
        <a:buSzPct val="100000"/>
        <a:buFont charset="0" panose="020B0604020202020204" pitchFamily="34" typeface="Arial"/>
        <a:buChar char="•"/>
        <a:defRPr kern="1200" sz="20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charset="0" panose="020B0604020202020204" pitchFamily="34" typeface="Arial"/>
        <a:buChar char="•"/>
        <a:defRPr baseline="0" cap="none" kern="1200" sz="18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charset="0" panose="020B0604020202020204" pitchFamily="34" typeface="Arial"/>
        <a:buChar char="•"/>
        <a:defRPr kern="1200" sz="16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charset="0" panose="020B0604020202020204" pitchFamily="34" typeface="Arial"/>
        <a:buChar char="•"/>
        <a:defRPr baseline="0" cap="none" kern="1200" sz="14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charset="0" panose="020B0604020202020204" pitchFamily="34" typeface="Arial"/>
        <a:buChar char="•"/>
        <a:defRPr kern="1200" sz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charset="0" panose="020B0604020202020204" pitchFamily="34" typeface="Arial"/>
        <a:buChar char="•"/>
        <a:defRPr kern="1200" sz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charset="0" panose="020B0604020202020204" pitchFamily="34" typeface="Arial"/>
        <a:buChar char="•"/>
        <a:defRPr kern="1200" sz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charset="0" panose="020B0604020202020204" pitchFamily="34" typeface="Arial"/>
        <a:buChar char="•"/>
        <a:defRPr baseline="0" kern="1200" sz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charset="0" panose="020B0604020202020204" pitchFamily="34" typeface="Arial"/>
        <a:buChar char="•"/>
        <a:defRPr baseline="0" kern="1200" sz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18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3" Target="../media/image20.jpeg" Type="http://schemas.openxmlformats.org/officeDocument/2006/relationships/image"/><Relationship Id="rId2" Target="../media/image19.jpe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3.png" Type="http://schemas.openxmlformats.org/officeDocument/2006/relationships/image"/></Relationships>
</file>

<file path=ppt/slides/_rels/slide2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6.jpeg" Type="http://schemas.openxmlformats.org/officeDocument/2006/relationships/image"/><Relationship Id="rId4" Target="../media/image3.png" Type="http://schemas.openxmlformats.org/officeDocument/2006/relationships/image"/></Relationships>
</file>

<file path=ppt/slides/_rels/slide3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https://www.google.com/search?sa=X&amp;biw=1039&amp;bih=691&amp;q=yann+samuell&amp;stick=H4sIAAAAAAAAAONgVuLSz9U3MDXPKM5OecRoyi3w8sc9YSmdSWtOXmNU4-IKzsgvd80rySypFJLgYoOy-KR4uJC08Sxi5alMzMtTKE7MLU3NyQEAEfwV9FUAAAA&amp;ved=2ahUKEwjU88W-9PL3AhUV1IUKHTXQDiMQ1i96BAgDEAo" TargetMode="External" Type="http://schemas.openxmlformats.org/officeDocument/2006/relationships/hyperlink"/><Relationship Id="rId1" Target="../slideLayouts/slideLayout7.xml" Type="http://schemas.openxmlformats.org/officeDocument/2006/relationships/slideLayout"/><Relationship Id="rId5" Target="../media/image3.png" Type="http://schemas.openxmlformats.org/officeDocument/2006/relationships/image"/><Relationship Id="rId4" Target="../media/image9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media/image10.jpe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3.pn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8" Target="https://fr.wikipedia.org/wiki/Espagne" TargetMode="External" Type="http://schemas.openxmlformats.org/officeDocument/2006/relationships/hyperlink"/><Relationship Id="rId3" Target="https://fr.wikipedia.org/wiki/StudioCanal" TargetMode="External" Type="http://schemas.openxmlformats.org/officeDocument/2006/relationships/hyperlink"/><Relationship Id="rId7" Target="https://fr.wikipedia.org/wiki/Allemagne" TargetMode="External" Type="http://schemas.openxmlformats.org/officeDocument/2006/relationships/hyperlink"/><Relationship Id="rId2" Target="https://fr.wikipedia.org/wiki/2002" TargetMode="External" Type="http://schemas.openxmlformats.org/officeDocument/2006/relationships/hyperlink"/><Relationship Id="rId1" Target="../slideLayouts/slideLayout7.xml" Type="http://schemas.openxmlformats.org/officeDocument/2006/relationships/slideLayout"/><Relationship Id="rId6" Target="https://fr.wikipedia.org/wiki/Italie" TargetMode="External" Type="http://schemas.openxmlformats.org/officeDocument/2006/relationships/hyperlink"/><Relationship Id="rId5" Target="https://fr.wikipedia.org/wiki/France" TargetMode="External" Type="http://schemas.openxmlformats.org/officeDocument/2006/relationships/hyperlink"/><Relationship Id="rId10" Target="../media/image3.png" Type="http://schemas.openxmlformats.org/officeDocument/2006/relationships/image"/><Relationship Id="rId4" Target="https://fr.wikipedia.org/wiki/Berlin" TargetMode="External" Type="http://schemas.openxmlformats.org/officeDocument/2006/relationships/hyperlink"/><Relationship Id="rId9" Target="../media/image12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13.jpe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3.png" Type="http://schemas.openxmlformats.org/officeDocument/2006/relationships/image"/><Relationship Id="rId4" Target="../media/image15.jpe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3" Target="../media/image17.jpeg" Type="http://schemas.openxmlformats.org/officeDocument/2006/relationships/image"/><Relationship Id="rId2" Target="../media/image16.pn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3.png" Type="http://schemas.openxmlformats.org/officeDocument/2006/relationships/image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A89CDE-B15E-0E4E-9EBE-210BF75B29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Saison 17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2FADFE-36C8-C04B-BA66-55CFF5919B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Avant-première  -7/13 Novembre 2022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4A4C5A1-DD08-804A-8DBB-27D747F781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4368" y="101627"/>
            <a:ext cx="3864911" cy="55654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347AA0C-EDEC-1B48-84DF-092C4EA114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19" y="6198520"/>
            <a:ext cx="2949039" cy="52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231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CD8AE553-6805-4548-88F0-370CF0309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2577" y="498764"/>
            <a:ext cx="9146846" cy="50756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AC80CCCA-4AF2-F243-8280-B3FDA1AD45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19" y="6198520"/>
            <a:ext cx="2949039" cy="52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006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950BD0D1-3468-934C-8EFE-CC28AB1F3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6291" y="451875"/>
            <a:ext cx="4110264" cy="451798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7F6190C7-F8D5-024D-870B-578CB09110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207" y="1225572"/>
            <a:ext cx="5843353" cy="36498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9A6F909-AB19-3641-A4CD-9606646380C4}"/>
              </a:ext>
            </a:extLst>
          </p:cNvPr>
          <p:cNvSpPr txBox="1"/>
          <p:nvPr/>
        </p:nvSpPr>
        <p:spPr>
          <a:xfrm>
            <a:off x="544863" y="238578"/>
            <a:ext cx="34109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ACTEURS - ACTRICE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5872B28-5B0C-704E-B114-FE33EBDA75BB}"/>
              </a:ext>
            </a:extLst>
          </p:cNvPr>
          <p:cNvSpPr txBox="1"/>
          <p:nvPr/>
        </p:nvSpPr>
        <p:spPr>
          <a:xfrm>
            <a:off x="2475691" y="4969860"/>
            <a:ext cx="2390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i="1" dirty="0"/>
              <a:t>François DAMIENS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B90AA5C-3029-3842-B388-49E97FFCCB25}"/>
              </a:ext>
            </a:extLst>
          </p:cNvPr>
          <p:cNvSpPr txBox="1"/>
          <p:nvPr/>
        </p:nvSpPr>
        <p:spPr>
          <a:xfrm>
            <a:off x="8152212" y="4969860"/>
            <a:ext cx="1958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i="1" dirty="0"/>
              <a:t>Isabelle CARRE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813F369-6FC3-E246-BCBE-EE1628FD15AF}"/>
              </a:ext>
            </a:extLst>
          </p:cNvPr>
          <p:cNvSpPr txBox="1"/>
          <p:nvPr/>
        </p:nvSpPr>
        <p:spPr>
          <a:xfrm>
            <a:off x="4726380" y="5525965"/>
            <a:ext cx="3425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/>
              <a:t>Alex LUTZ </a:t>
            </a:r>
            <a:r>
              <a:rPr lang="fr-FR" i="1" dirty="0"/>
              <a:t>et Didier BOURDON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B66301A-D8CC-5446-9BC6-99EE13381D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19" y="6198520"/>
            <a:ext cx="2949039" cy="52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569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E1EEF6D1-7AB4-4B4A-B6D2-895E21E178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2544" y="0"/>
            <a:ext cx="5526911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0D95E635-4EB2-8544-BEF2-9F50D65909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09251">
            <a:off x="133161" y="1781810"/>
            <a:ext cx="3175000" cy="21971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9D15B10C-44B8-D04C-8C19-BCD5CA46388F}"/>
              </a:ext>
            </a:extLst>
          </p:cNvPr>
          <p:cNvSpPr txBox="1"/>
          <p:nvPr/>
        </p:nvSpPr>
        <p:spPr>
          <a:xfrm>
            <a:off x="7456540" y="2280195"/>
            <a:ext cx="61001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i="0" u="none" strike="noStrike" dirty="0">
                <a:solidFill>
                  <a:srgbClr val="1D1D1B"/>
                </a:solidFill>
                <a:effectLst/>
                <a:latin typeface="Open Sans" panose="020F0502020204030204" pitchFamily="34" charset="0"/>
              </a:rPr>
              <a:t>L’odyssée d’un petit groupe </a:t>
            </a:r>
          </a:p>
          <a:p>
            <a:pPr algn="ctr"/>
            <a:r>
              <a:rPr lang="fr-FR" b="1" i="0" u="none" strike="noStrike" dirty="0">
                <a:solidFill>
                  <a:srgbClr val="1D1D1B"/>
                </a:solidFill>
                <a:effectLst/>
                <a:latin typeface="Open Sans" panose="020F0502020204030204" pitchFamily="34" charset="0"/>
              </a:rPr>
              <a:t>d’enfants tout au long </a:t>
            </a:r>
          </a:p>
          <a:p>
            <a:pPr algn="ctr"/>
            <a:r>
              <a:rPr lang="fr-FR" b="1" i="0" u="none" strike="noStrike" dirty="0">
                <a:solidFill>
                  <a:srgbClr val="1D1D1B"/>
                </a:solidFill>
                <a:effectLst/>
                <a:latin typeface="Open Sans" panose="020F0502020204030204" pitchFamily="34" charset="0"/>
              </a:rPr>
              <a:t>des années de la </a:t>
            </a:r>
          </a:p>
          <a:p>
            <a:pPr algn="ctr"/>
            <a:r>
              <a:rPr lang="fr-FR" b="1" i="0" u="none" strike="noStrike" dirty="0">
                <a:solidFill>
                  <a:srgbClr val="1D1D1B"/>
                </a:solidFill>
                <a:effectLst/>
                <a:latin typeface="Open Sans" panose="020F0502020204030204" pitchFamily="34" charset="0"/>
              </a:rPr>
              <a:t>Grande Guerre.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1D415D6-9D2D-9542-B2BD-5D028D8D5000}"/>
              </a:ext>
            </a:extLst>
          </p:cNvPr>
          <p:cNvSpPr txBox="1"/>
          <p:nvPr/>
        </p:nvSpPr>
        <p:spPr>
          <a:xfrm>
            <a:off x="-1670761" y="4223614"/>
            <a:ext cx="67828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600" b="1" i="1" u="none" strike="noStrike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Régis </a:t>
            </a:r>
            <a:r>
              <a:rPr lang="fr-FR" sz="1600" b="1" i="1" u="none" strike="noStrike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Hautière</a:t>
            </a:r>
            <a:r>
              <a:rPr lang="fr-FR" sz="1600" b="1" i="1" u="none" strike="noStrike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est un scénariste</a:t>
            </a:r>
          </a:p>
          <a:p>
            <a:pPr algn="ctr"/>
            <a:r>
              <a:rPr lang="fr-FR" sz="1600" b="1" i="1" u="none" strike="noStrike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de bande dessinée</a:t>
            </a:r>
          </a:p>
          <a:p>
            <a:pPr algn="ctr"/>
            <a:r>
              <a:rPr lang="fr-FR" sz="1600" b="1" i="1" u="none" strike="noStrike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né à Fougères en </a:t>
            </a:r>
            <a:r>
              <a:rPr lang="fr-FR" sz="1600" b="1" i="1" dirty="0">
                <a:solidFill>
                  <a:srgbClr val="4D5156"/>
                </a:solidFill>
                <a:latin typeface="arial" panose="020B0604020202020204" pitchFamily="34" charset="0"/>
              </a:rPr>
              <a:t>B</a:t>
            </a:r>
            <a:r>
              <a:rPr lang="fr-FR" sz="1600" b="1" i="1" u="none" strike="noStrike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retagne</a:t>
            </a:r>
            <a:endParaRPr lang="fr-FR" sz="1600" b="1" i="1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F29A531-3E1A-8E40-93C1-8D20AAEE03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19" y="6198520"/>
            <a:ext cx="2949039" cy="522226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58F95D46-EA31-A249-8D0D-CADCA8107D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2489" y="6479453"/>
            <a:ext cx="1387020" cy="27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309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4E24114F-316C-5046-A179-F237476F38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789" y="902657"/>
            <a:ext cx="2806700" cy="4000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E9AA93EB-557C-9846-9AC5-99B0B61D32BA}"/>
              </a:ext>
            </a:extLst>
          </p:cNvPr>
          <p:cNvSpPr txBox="1"/>
          <p:nvPr/>
        </p:nvSpPr>
        <p:spPr>
          <a:xfrm>
            <a:off x="5182037" y="2302742"/>
            <a:ext cx="61001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3600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Yann </a:t>
            </a:r>
            <a:r>
              <a:rPr lang="fr-FR" sz="3600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Samuell</a:t>
            </a:r>
            <a:endParaRPr lang="fr-FR" sz="3600" b="0" i="0" u="none" strike="noStrike" dirty="0">
              <a:solidFill>
                <a:srgbClr val="202124"/>
              </a:solidFill>
              <a:effectLst/>
              <a:latin typeface="Google Sans"/>
            </a:endParaRPr>
          </a:p>
          <a:p>
            <a:pPr algn="l"/>
            <a:r>
              <a:rPr lang="fr-FR" sz="3600" b="0" i="0" u="none" strike="noStrike" dirty="0">
                <a:solidFill>
                  <a:srgbClr val="70757A"/>
                </a:solidFill>
                <a:effectLst/>
                <a:latin typeface="arial" panose="020B0604020202020204" pitchFamily="34" charset="0"/>
              </a:rPr>
              <a:t>Réalisateur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5E22849-C53C-814E-80BC-B3294D9FF0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19" y="6198520"/>
            <a:ext cx="2949039" cy="52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226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6ABCD3A-402F-CC4B-8772-4C3DF8A465E2}"/>
              </a:ext>
            </a:extLst>
          </p:cNvPr>
          <p:cNvSpPr txBox="1"/>
          <p:nvPr/>
        </p:nvSpPr>
        <p:spPr>
          <a:xfrm>
            <a:off x="933189" y="534867"/>
            <a:ext cx="61001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u="sng" dirty="0">
                <a:solidFill>
                  <a:srgbClr val="202124"/>
                </a:solidFill>
                <a:effectLst/>
                <a:hlinkClick r:id="rId2"/>
              </a:rPr>
              <a:t>Yann </a:t>
            </a:r>
            <a:r>
              <a:rPr lang="fr-FR" sz="3600" u="sng" dirty="0" err="1">
                <a:solidFill>
                  <a:srgbClr val="202124"/>
                </a:solidFill>
                <a:effectLst/>
                <a:hlinkClick r:id="rId2"/>
              </a:rPr>
              <a:t>Samuell</a:t>
            </a:r>
            <a:r>
              <a:rPr lang="fr-FR" sz="3600" u="sng" dirty="0">
                <a:solidFill>
                  <a:srgbClr val="202124"/>
                </a:solidFill>
                <a:effectLst/>
              </a:rPr>
              <a:t> :</a:t>
            </a:r>
            <a:r>
              <a:rPr lang="fr-FR" sz="3600" u="sng" dirty="0">
                <a:solidFill>
                  <a:srgbClr val="70757A"/>
                </a:solidFill>
              </a:rPr>
              <a:t> </a:t>
            </a:r>
            <a:r>
              <a:rPr lang="fr-FR" sz="3600" u="sng" dirty="0"/>
              <a:t>ses </a:t>
            </a:r>
            <a:r>
              <a:rPr lang="fr-FR" sz="3600" u="sng" dirty="0">
                <a:effectLst/>
              </a:rPr>
              <a:t>Films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4541F68-BD47-214D-932B-6A30FF13B7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62" y="2070100"/>
            <a:ext cx="5651500" cy="2717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F22B6DD1-2888-EF4B-8ED7-15C5542078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1693" y="0"/>
            <a:ext cx="4027118" cy="54149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4E642A3-53FA-BC4D-895F-ACF85C99D4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919" y="6198520"/>
            <a:ext cx="2949039" cy="52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31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FF8C9115-91F0-1B44-A56D-DFDE19A96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221" y="794746"/>
            <a:ext cx="3211063" cy="430520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F0423E77-3024-3546-A1D6-81CA15B185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68062">
            <a:off x="6920854" y="794746"/>
            <a:ext cx="3146853" cy="430520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221E8EA2-8305-0440-88FE-0077211329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19" y="6198520"/>
            <a:ext cx="2949039" cy="52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757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E971ED2-2B7F-5243-A172-C0D6749B0DA4}"/>
              </a:ext>
            </a:extLst>
          </p:cNvPr>
          <p:cNvSpPr txBox="1"/>
          <p:nvPr/>
        </p:nvSpPr>
        <p:spPr>
          <a:xfrm>
            <a:off x="629392" y="2066306"/>
            <a:ext cx="1037903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Wild </a:t>
            </a:r>
            <a:r>
              <a:rPr lang="fr-FR" sz="2400" b="1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Bunch</a:t>
            </a:r>
            <a:r>
              <a:rPr lang="fr-FR" sz="2400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est une société européenne indépendante de distribution cinématographique et de production, cotée en bourse en Allemagne.</a:t>
            </a:r>
          </a:p>
          <a:p>
            <a:pPr algn="ctr"/>
            <a:r>
              <a:rPr lang="fr-FR" sz="2400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Wild </a:t>
            </a:r>
            <a:r>
              <a:rPr lang="fr-FR" sz="2400" b="0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Bunch</a:t>
            </a:r>
            <a:r>
              <a:rPr lang="fr-FR" sz="2400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 été créée en </a:t>
            </a:r>
            <a:r>
              <a:rPr lang="fr-FR" sz="24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 tooltip="2002"/>
              </a:rPr>
              <a:t>2002</a:t>
            </a:r>
            <a:r>
              <a:rPr lang="fr-FR" sz="2400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par les anciens dirigeants et fondateurs de </a:t>
            </a:r>
            <a:r>
              <a:rPr lang="fr-FR" sz="24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StudioCanal"/>
              </a:rPr>
              <a:t>StudioCanal</a:t>
            </a:r>
            <a:r>
              <a:rPr lang="fr-FR" sz="2400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Basée à </a:t>
            </a:r>
            <a:r>
              <a:rPr lang="fr-FR" sz="24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Berlin"/>
              </a:rPr>
              <a:t>Berlin</a:t>
            </a:r>
            <a:r>
              <a:rPr lang="fr-FR" sz="2400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et à Paris et forte d’une équipe de plus de 100 personnes, Wild </a:t>
            </a:r>
            <a:r>
              <a:rPr lang="fr-FR" sz="2400" b="0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Bunch</a:t>
            </a:r>
            <a:r>
              <a:rPr lang="fr-FR" sz="2400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qui gère un catalogue de plus de 2200 titres, propose une gamme de services à la production allant de la distribution directe (salle, vidéo, TV…) en </a:t>
            </a:r>
            <a:r>
              <a:rPr lang="fr-FR" sz="24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France"/>
              </a:rPr>
              <a:t>France</a:t>
            </a:r>
            <a:r>
              <a:rPr lang="fr-FR" sz="2400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en </a:t>
            </a:r>
            <a:r>
              <a:rPr lang="fr-FR" sz="24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6" tooltip="Italie"/>
              </a:rPr>
              <a:t>Italie</a:t>
            </a:r>
            <a:r>
              <a:rPr lang="fr-FR" sz="2400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en </a:t>
            </a:r>
            <a:r>
              <a:rPr lang="fr-FR" sz="24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7" tooltip="Allemagne"/>
              </a:rPr>
              <a:t>Allemagne</a:t>
            </a:r>
            <a:r>
              <a:rPr lang="fr-FR" sz="2400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et en </a:t>
            </a:r>
            <a:r>
              <a:rPr lang="fr-FR" sz="24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8" tooltip="Espagne"/>
              </a:rPr>
              <a:t>Espagne</a:t>
            </a:r>
            <a:r>
              <a:rPr lang="fr-FR" sz="2400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aux ventes internationales de films et de séries TV, à la coproduction financière et la distribution électronique.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EC3617E-3B4E-1549-9C52-2ED624A5B67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13100" y="301006"/>
            <a:ext cx="5562765" cy="1703137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6A8A6DF8-C6EA-1C4D-988E-647E66E43D4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2919" y="6198520"/>
            <a:ext cx="2949039" cy="52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946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EA3CC78A-0CF5-E044-8401-B77D331F5D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063" y="711200"/>
            <a:ext cx="3489796" cy="47430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E46B1BFF-B8E3-A14B-A65B-3B3666F90D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5693" y="556873"/>
            <a:ext cx="3500450" cy="51271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EA76D465-4404-5E4D-978C-44692116E8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18183">
            <a:off x="8385429" y="786637"/>
            <a:ext cx="3444235" cy="50859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BBFF843-C0FB-8840-95D2-05091B1277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919" y="6198520"/>
            <a:ext cx="2949039" cy="52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357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4E4D95EA-A1EA-7440-800A-D4B5790219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911" y="2809722"/>
            <a:ext cx="1587500" cy="57150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3E5E8DB7-AFDF-E34C-B5E0-5914FD61F4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7203" y="421629"/>
            <a:ext cx="7637593" cy="477618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140CE531-C459-0541-B844-0D27C97DB899}"/>
              </a:ext>
            </a:extLst>
          </p:cNvPr>
          <p:cNvSpPr txBox="1"/>
          <p:nvPr/>
        </p:nvSpPr>
        <p:spPr>
          <a:xfrm>
            <a:off x="3398808" y="5044358"/>
            <a:ext cx="58803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accent2">
                    <a:lumMod val="75000"/>
                  </a:schemeClr>
                </a:solidFill>
                <a:latin typeface="Bradley Hand" pitchFamily="2" charset="77"/>
              </a:rPr>
              <a:t>janvier2023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9A1D131-CF4F-6C49-9EDB-1ECF484718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19" y="6198520"/>
            <a:ext cx="2949039" cy="52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455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696166AC-14E7-9C40-BF2C-3DDC94AC581F}"/>
              </a:ext>
            </a:extLst>
          </p:cNvPr>
          <p:cNvSpPr txBox="1"/>
          <p:nvPr/>
        </p:nvSpPr>
        <p:spPr>
          <a:xfrm>
            <a:off x="-71252" y="0"/>
            <a:ext cx="12192000" cy="56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3600" b="1" i="0" u="none" strike="noStrike" cap="all" dirty="0">
                <a:solidFill>
                  <a:srgbClr val="333333"/>
                </a:solidFill>
                <a:effectLst/>
                <a:latin typeface="montserratSemiBold"/>
              </a:rPr>
              <a:t>SYNOPSIS</a:t>
            </a:r>
          </a:p>
          <a:p>
            <a:pPr algn="l"/>
            <a:endParaRPr lang="fr-FR" b="1" i="0" u="none" strike="noStrike" cap="all" dirty="0">
              <a:solidFill>
                <a:srgbClr val="333333"/>
              </a:solidFill>
              <a:effectLst/>
              <a:latin typeface="montserratSemiBold"/>
            </a:endParaRPr>
          </a:p>
          <a:p>
            <a:pPr algn="l"/>
            <a:r>
              <a:rPr lang="fr-FR" sz="28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À l’aube de la Première Guerre mondiale, dans un village de Picardie, quatre amis inséparables, </a:t>
            </a:r>
            <a:r>
              <a:rPr lang="fr-FR" sz="2800" b="1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Lucas, Luigi, Lucien et Ludwig</a:t>
            </a:r>
            <a:r>
              <a:rPr lang="fr-FR" sz="28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, forment la bande des Lulus. Ces orphelins sont toujours prêts à unir leurs forces pour affronter la bande rivale d’Octave ou pour échapper à la surveillance de l’Abbé Turpin… Lorsque l’orphelinat de l’Abbaye de </a:t>
            </a:r>
            <a:r>
              <a:rPr lang="fr-FR" sz="2800" b="0" i="0" u="none" strike="noStrike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Valencourt</a:t>
            </a:r>
            <a:r>
              <a:rPr lang="fr-FR" sz="28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est évacué en urgence, les Lulus manquent à l’appel. Oubliés derrière la ligne de front ennemie, les voilà livrés à eux-mêmes en plein conflit. Bientôt rejoints par </a:t>
            </a:r>
            <a:r>
              <a:rPr lang="fr-FR" sz="2800" b="1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Luce</a:t>
            </a:r>
            <a:r>
              <a:rPr lang="fr-FR" sz="28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, une jeune fille séparée de ses parents, ils décident coûte que coûte de rejoindre la Suisse, le « pays jamais en guerre »... les voilà projetés avec toute l’innocence et la naïveté de leur âge dans une aventure à laquelle rien ni personne ne les a préparés !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53903C8-5B7E-844A-8D9C-3964D38171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19" y="6198520"/>
            <a:ext cx="2949039" cy="52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4784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Galerie</Template>
  <TotalTime>171</TotalTime>
  <Words>321</Words>
  <Application>Microsoft Office PowerPoint</Application>
  <PresentationFormat>Grand écran</PresentationFormat>
  <Paragraphs>22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Arial</vt:lpstr>
      <vt:lpstr>Arial</vt:lpstr>
      <vt:lpstr>Bradley Hand</vt:lpstr>
      <vt:lpstr>Gill Sans MT</vt:lpstr>
      <vt:lpstr>Google Sans</vt:lpstr>
      <vt:lpstr>montserratSemiBold</vt:lpstr>
      <vt:lpstr>Open Sans</vt:lpstr>
      <vt:lpstr>Galerie</vt:lpstr>
      <vt:lpstr>Saison 17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Saison 17</dc:title>
  <dc:creator>Philippe THIBAUT</dc:creator>
  <cp:lastModifiedBy>Marianne Fraenkel</cp:lastModifiedBy>
  <cp:revision>13</cp:revision>
  <dcterms:created xsi:type="dcterms:W3CDTF">2022-05-22T10:03:31Z</dcterms:created>
  <dcterms:modified xsi:type="dcterms:W3CDTF">2022-05-25T16:01:11Z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705610</vt:lpwstr>
  </property>
  <property fmtid="{D5CDD505-2E9C-101B-9397-08002B2CF9AE}" name="NXPowerLiteSettings" pid="3">
    <vt:lpwstr>E700052003A000</vt:lpwstr>
  </property>
  <property fmtid="{D5CDD505-2E9C-101B-9397-08002B2CF9AE}" name="NXPowerLiteVersion" pid="4">
    <vt:lpwstr>D9.1.0</vt:lpwstr>
  </property>
</Properties>
</file>