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1.jpg" ContentType="image/jpeg"/>
  <Override PartName="/ppt/media/image12.jpg" ContentType="image/jpeg"/>
  <Override PartName="/ppt/media/image14.jpg" ContentType="image/jpeg"/>
  <Override PartName="/ppt/media/image16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2.jpg" ContentType="image/jpeg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8" r:id="rId3"/>
    <p:sldMasterId id="2147483670" r:id="rId4"/>
  </p:sldMasterIdLst>
  <p:notesMasterIdLst>
    <p:notesMasterId r:id="rId21"/>
  </p:notesMasterIdLst>
  <p:sldIdLst>
    <p:sldId id="256" r:id="rId5"/>
    <p:sldId id="319" r:id="rId6"/>
    <p:sldId id="318" r:id="rId7"/>
    <p:sldId id="320" r:id="rId8"/>
    <p:sldId id="321" r:id="rId9"/>
    <p:sldId id="305" r:id="rId10"/>
    <p:sldId id="306" r:id="rId11"/>
    <p:sldId id="311" r:id="rId12"/>
    <p:sldId id="309" r:id="rId13"/>
    <p:sldId id="307" r:id="rId14"/>
    <p:sldId id="310" r:id="rId15"/>
    <p:sldId id="308" r:id="rId16"/>
    <p:sldId id="312" r:id="rId17"/>
    <p:sldId id="313" r:id="rId18"/>
    <p:sldId id="315" r:id="rId19"/>
    <p:sldId id="316" r:id="rId2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E95"/>
    <a:srgbClr val="FDE206"/>
    <a:srgbClr val="F2F2F2"/>
    <a:srgbClr val="005DAA"/>
    <a:srgbClr val="FFFFFF"/>
    <a:srgbClr val="36094C"/>
    <a:srgbClr val="002060"/>
    <a:srgbClr val="660066"/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A9D4C-3AE1-41A9-A0E8-02F60C9132A6}" type="datetimeFigureOut">
              <a:rPr lang="fr-FR" smtClean="0"/>
              <a:t>29/05/2023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D62E0-A549-48C1-AB45-FF059A6A6C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07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jfr.or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BE" sz="2000">
                <a:solidFill>
                  <a:schemeClr val="dk2"/>
                </a:solidFill>
              </a:rPr>
              <a:t>Le jeune candidat peut être </a:t>
            </a:r>
            <a:r>
              <a:rPr lang="fr-BE" sz="2000" b="1">
                <a:solidFill>
                  <a:schemeClr val="dk2"/>
                </a:solidFill>
              </a:rPr>
              <a:t>un enfant de Rotarien ou de non </a:t>
            </a:r>
            <a:r>
              <a:rPr lang="fr-BE" sz="2000">
                <a:solidFill>
                  <a:schemeClr val="dk2"/>
                </a:solidFill>
              </a:rPr>
              <a:t>Rotarien.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fr-BE" sz="2000">
                <a:solidFill>
                  <a:schemeClr val="dk2"/>
                </a:solidFill>
              </a:rPr>
              <a:t>Le </a:t>
            </a:r>
            <a:r>
              <a:rPr lang="fr-BE" sz="2000" b="1">
                <a:solidFill>
                  <a:schemeClr val="dk2"/>
                </a:solidFill>
              </a:rPr>
              <a:t>recrutement</a:t>
            </a:r>
            <a:r>
              <a:rPr lang="fr-BE" sz="2000">
                <a:solidFill>
                  <a:schemeClr val="dk2"/>
                </a:solidFill>
              </a:rPr>
              <a:t> peut se faire :</a:t>
            </a:r>
            <a:endParaRPr/>
          </a:p>
          <a:p>
            <a:pPr marL="400050" lvl="1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BE" sz="1800">
                <a:solidFill>
                  <a:schemeClr val="dk2"/>
                </a:solidFill>
              </a:rPr>
              <a:t>- par relation </a:t>
            </a:r>
            <a:r>
              <a:rPr lang="fr-BE" sz="1800" b="1">
                <a:solidFill>
                  <a:schemeClr val="dk2"/>
                </a:solidFill>
              </a:rPr>
              <a:t>dans le club ou en dehors </a:t>
            </a:r>
            <a:r>
              <a:rPr lang="fr-BE" sz="1800">
                <a:solidFill>
                  <a:schemeClr val="dk2"/>
                </a:solidFill>
              </a:rPr>
              <a:t>du club, </a:t>
            </a:r>
            <a:endParaRPr/>
          </a:p>
          <a:p>
            <a:pPr marL="400050" lvl="1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BE" sz="1800">
                <a:solidFill>
                  <a:schemeClr val="dk2"/>
                </a:solidFill>
              </a:rPr>
              <a:t>- par le ou les  Lycées de la ville, après entretien avec Le Proviseur du Lycée / les Professeurs de Langue/les CPE.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fr-BE" sz="2000">
                <a:solidFill>
                  <a:schemeClr val="dk2"/>
                </a:solidFill>
              </a:rPr>
              <a:t> Le Club doit se déplacer pour présenter le programme et veiller à l’affichage dans les Lycées.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fr-BE" sz="2000" i="1">
                <a:solidFill>
                  <a:schemeClr val="dk2"/>
                </a:solidFill>
              </a:rPr>
              <a:t>=&gt; Des candidatures en grand nombre permettent de faire une vraie sélection afin de retenir les jeunes les mieux à même de bénéficier du  programme d’échange scolaire d’un an.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5" name="Google Shape;655;p5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fr-BE"/>
              <a:pPr algn="r">
                <a:buSzPts val="1400"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6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5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BE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 jeune intéressé au départ, remplit un dossier de préinscription sur internet sur le site du CRJ à l’adresse </a:t>
            </a:r>
            <a:r>
              <a:rPr lang="fr-BE" sz="12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www.crjfr.org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BE" sz="1200">
                <a:solidFill>
                  <a:schemeClr val="dk2"/>
                </a:solidFill>
              </a:rPr>
              <a:t>Cette pré-candidature va être contrôlée, formatée, filtrée par l’équipe YEP du District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BE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Les dossiers validés sont soumis en (sept/oct.) à un Rotary Club habilité YEP, proche de son domicile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BE" sz="1200">
                <a:solidFill>
                  <a:schemeClr val="dk2"/>
                </a:solidFill>
              </a:rPr>
              <a:t>Le club convoque les jeunes et leurs parents, pour un entretien de sélection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BE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 club sélectionne la candidature qu’il va parrainer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BE" sz="1200">
                <a:solidFill>
                  <a:schemeClr val="dk2"/>
                </a:solidFill>
              </a:rPr>
              <a:t>Tous les candidats parrainés, leurs parents, les tuteurs, se rendent à un jury de validation du District (dec). Les candidatures peuvent alors être officialisées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5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fr-BE"/>
              <a:pPr algn="r">
                <a:buSzPts val="1400"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57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D505-231A-419F-8CF1-F6B29472096E}" type="datetimeFigureOut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21BD-09AD-49D9-90D3-E2EC751D3B38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xmlns="" id="{AED6AEF2-824D-4A3A-B194-710E00F76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22B0DFCD-82AA-48A4-B9BD-662A28D56A1A}"/>
              </a:ext>
            </a:extLst>
          </p:cNvPr>
          <p:cNvGrpSpPr/>
          <p:nvPr userDrawn="1"/>
        </p:nvGrpSpPr>
        <p:grpSpPr>
          <a:xfrm>
            <a:off x="9682162" y="9259"/>
            <a:ext cx="2586039" cy="1325563"/>
            <a:chOff x="9682162" y="9259"/>
            <a:chExt cx="2586039" cy="132556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A70E3F1A-710A-48E4-BE59-CA35DD91C9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2162" y="9259"/>
              <a:ext cx="2495859" cy="1325563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61C7A1E8-5674-4C17-805C-6B9655F615C4}"/>
                </a:ext>
              </a:extLst>
            </p:cNvPr>
            <p:cNvSpPr txBox="1"/>
            <p:nvPr userDrawn="1"/>
          </p:nvSpPr>
          <p:spPr>
            <a:xfrm>
              <a:off x="10864301" y="954092"/>
              <a:ext cx="1403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spc="100" baseline="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DISTRICT 1520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661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526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Compara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7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1" name="Google Shape;31;p7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7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214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re seul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6149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Titre de sec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3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7241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7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052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2644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6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6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6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63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56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Titre et texte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8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3037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9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9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05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D505-231A-419F-8CF1-F6B29472096E}" type="datetimeFigureOut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21BD-09AD-49D9-90D3-E2EC751D3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528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2566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198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Compara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7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1" name="Google Shape;31;p7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7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6038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re seul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66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Titre de sec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3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4782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7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60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7827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6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6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6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7694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1396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Titre et texte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8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108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D505-231A-419F-8CF1-F6B29472096E}" type="datetimeFigureOut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21BD-09AD-49D9-90D3-E2EC751D3B3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6E48BF0-82C4-4DB9-9EDB-B39272E0C6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458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9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9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566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DISTRICT</a:t>
            </a:r>
            <a:r>
              <a:rPr spc="-45" dirty="0"/>
              <a:t> </a:t>
            </a:r>
            <a:r>
              <a:rPr spc="-5" dirty="0"/>
              <a:t>1520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2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E54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DISTRICT</a:t>
            </a:r>
            <a:r>
              <a:rPr spc="-45" dirty="0"/>
              <a:t> </a:t>
            </a:r>
            <a:r>
              <a:rPr spc="-5" dirty="0"/>
              <a:t>1520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7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DISTRICT</a:t>
            </a:r>
            <a:r>
              <a:rPr spc="-45" dirty="0"/>
              <a:t> </a:t>
            </a:r>
            <a:r>
              <a:rPr spc="-5" dirty="0"/>
              <a:t>1520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4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DISTRICT</a:t>
            </a:r>
            <a:r>
              <a:rPr spc="-45" dirty="0"/>
              <a:t> </a:t>
            </a:r>
            <a:r>
              <a:rPr spc="-5" dirty="0"/>
              <a:t>1520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8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DISTRICT</a:t>
            </a:r>
            <a:r>
              <a:rPr spc="-45" dirty="0"/>
              <a:t> </a:t>
            </a:r>
            <a:r>
              <a:rPr spc="-5" dirty="0"/>
              <a:t>1520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0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8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6389" y="198007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CD505-231A-419F-8CF1-F6B29472096E}" type="datetimeFigureOut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321BD-09AD-49D9-90D3-E2EC751D3B38}" type="slidenum">
              <a:rPr lang="fr-FR" smtClean="0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55C1305A-A883-4483-B375-230755C688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" y="5867400"/>
            <a:ext cx="1721694" cy="9144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2BDE7539-12DA-49C9-923B-5FE458C36492}"/>
              </a:ext>
            </a:extLst>
          </p:cNvPr>
          <p:cNvSpPr txBox="1"/>
          <p:nvPr userDrawn="1"/>
        </p:nvSpPr>
        <p:spPr>
          <a:xfrm>
            <a:off x="858289" y="6477270"/>
            <a:ext cx="1403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spc="0" baseline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DISTRICT 1520</a:t>
            </a:r>
          </a:p>
        </p:txBody>
      </p:sp>
    </p:spTree>
    <p:extLst>
      <p:ext uri="{BB962C8B-B14F-4D97-AF65-F5344CB8AC3E}">
        <p14:creationId xmlns:p14="http://schemas.microsoft.com/office/powerpoint/2010/main" val="310695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2825" y="5911694"/>
            <a:ext cx="1546957" cy="8194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8708" y="251586"/>
            <a:ext cx="359156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3267" y="1936851"/>
            <a:ext cx="11205464" cy="3424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E54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37056" y="6535851"/>
            <a:ext cx="77152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DISTRICT</a:t>
            </a:r>
            <a:r>
              <a:rPr spc="-45" dirty="0"/>
              <a:t> </a:t>
            </a:r>
            <a:r>
              <a:rPr spc="-5" dirty="0"/>
              <a:t>1520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3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3" name="Google Shape;13;p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4" name="Google Shape;14;p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 kern="0"/>
              <a:pPr/>
              <a:t>‹N°›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1664998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3" name="Google Shape;13;p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4" name="Google Shape;14;p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BE" kern="0"/>
              <a:pPr/>
              <a:t>‹N°›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8783375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jfr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6846571" y="2575878"/>
            <a:ext cx="5345430" cy="2387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4000" dirty="0" err="1" smtClean="0">
                <a:solidFill>
                  <a:schemeClr val="accent1">
                    <a:lumMod val="50000"/>
                  </a:schemeClr>
                </a:solidFill>
                <a:latin typeface="Titillium Web" panose="00000500000000000000" pitchFamily="2" charset="0"/>
              </a:rPr>
              <a:t>Youth</a:t>
            </a:r>
            <a:r>
              <a:rPr lang="fr-FR" sz="4000" dirty="0" smtClean="0">
                <a:solidFill>
                  <a:schemeClr val="accent1">
                    <a:lumMod val="50000"/>
                  </a:schemeClr>
                </a:solidFill>
                <a:latin typeface="Titillium Web" panose="00000500000000000000" pitchFamily="2" charset="0"/>
              </a:rPr>
              <a:t> exchange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  <a:latin typeface="Titillium Web" panose="00000500000000000000" pitchFamily="2" charset="0"/>
              </a:rPr>
              <a:t/>
            </a:r>
            <a:br>
              <a:rPr lang="fr-FR" sz="4000" dirty="0">
                <a:solidFill>
                  <a:schemeClr val="accent1">
                    <a:lumMod val="50000"/>
                  </a:schemeClr>
                </a:solidFill>
                <a:latin typeface="Titillium Web" panose="00000500000000000000" pitchFamily="2" charset="0"/>
              </a:rPr>
            </a:br>
            <a:r>
              <a:rPr lang="fr-FR" sz="1300" dirty="0">
                <a:solidFill>
                  <a:schemeClr val="accent1">
                    <a:lumMod val="50000"/>
                  </a:schemeClr>
                </a:solidFill>
                <a:latin typeface="Titillium Web" panose="00000500000000000000" pitchFamily="2" charset="0"/>
              </a:rPr>
              <a:t/>
            </a:r>
            <a:br>
              <a:rPr lang="fr-FR" sz="1300" dirty="0">
                <a:solidFill>
                  <a:schemeClr val="accent1">
                    <a:lumMod val="50000"/>
                  </a:schemeClr>
                </a:solidFill>
                <a:latin typeface="Titillium Web" panose="00000500000000000000" pitchFamily="2" charset="0"/>
              </a:rPr>
            </a:br>
            <a:r>
              <a:rPr lang="fr-FR" sz="6000" b="1" dirty="0" smtClean="0">
                <a:solidFill>
                  <a:srgbClr val="FFC000"/>
                </a:solidFill>
                <a:latin typeface="Titillium Web" panose="00000500000000000000" pitchFamily="2" charset="0"/>
              </a:rPr>
              <a:t>C’est quoi?</a:t>
            </a:r>
            <a:endParaRPr lang="fr-FR" sz="5600" b="1" dirty="0">
              <a:solidFill>
                <a:srgbClr val="FFC000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7966711" y="5272723"/>
            <a:ext cx="3105150" cy="750887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00B0F0"/>
                </a:solidFill>
              </a:rPr>
              <a:t>30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fr-FR" dirty="0" smtClean="0">
                <a:solidFill>
                  <a:srgbClr val="00B0F0"/>
                </a:solidFill>
              </a:rPr>
              <a:t>mai 2023</a:t>
            </a:r>
            <a:endParaRPr lang="fr-FR" dirty="0">
              <a:solidFill>
                <a:srgbClr val="00B0F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918" y="0"/>
            <a:ext cx="2543082" cy="12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57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9D8BF41-3A77-4E62-8244-5D76B9A2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7695429" cy="1128068"/>
          </a:xfrm>
        </p:spPr>
        <p:txBody>
          <a:bodyPr anchor="ctr">
            <a:normAutofit fontScale="90000"/>
          </a:bodyPr>
          <a:lstStyle/>
          <a:p>
            <a: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  <a:t>Ta mission n°5 : </a:t>
            </a:r>
            <a:b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</a:br>
            <a: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  <a:t>être reconnaissant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5DC14B3-2772-47E8-B8E6-7F5D4AB3D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722776"/>
            <a:ext cx="5202600" cy="3832204"/>
          </a:xfrm>
        </p:spPr>
        <p:txBody>
          <a:bodyPr anchor="ctr">
            <a:noAutofit/>
          </a:bodyPr>
          <a:lstStyle/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Remercie : ta famille, tes amis, ton club, …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Cuisine leur des plats français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Propose toujours ton aide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Envoie des lettres de remerciement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Offre des petits cadeaux</a:t>
            </a:r>
            <a:endParaRPr 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Rappelle toi que les rotariens sont bénévoles : ils donnent leur temps personnel, souvent loin de leur famille, pour t’aider à réussir ton échange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5972D6-5D85-412F-9CC3-2B4C6E406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" y="5867400"/>
            <a:ext cx="1721694" cy="914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BCCA5CA-E5B9-4968-B432-0F91866A605D}"/>
              </a:ext>
            </a:extLst>
          </p:cNvPr>
          <p:cNvSpPr txBox="1"/>
          <p:nvPr/>
        </p:nvSpPr>
        <p:spPr>
          <a:xfrm>
            <a:off x="858289" y="6477270"/>
            <a:ext cx="1403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spc="0" baseline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DISTRICT </a:t>
            </a:r>
            <a:r>
              <a:rPr lang="fr-FR" sz="1000" b="0" spc="0" baseline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1680</a:t>
            </a:r>
            <a:endParaRPr lang="fr-FR" sz="1000" b="0" spc="0" baseline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Image 4" descr="Une image contenant texte, signe, plaque&#10;&#10;Description générée automatiquement">
            <a:extLst>
              <a:ext uri="{FF2B5EF4-FFF2-40B4-BE49-F238E27FC236}">
                <a16:creationId xmlns:a16="http://schemas.microsoft.com/office/drawing/2014/main" xmlns="" id="{3EF1B90A-8A13-4962-8F1A-59CEC472B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5" t="6508" r="15991" b="23968"/>
          <a:stretch/>
        </p:blipFill>
        <p:spPr>
          <a:xfrm>
            <a:off x="6211784" y="0"/>
            <a:ext cx="5980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7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9D8BF41-3A77-4E62-8244-5D76B9A2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7695429" cy="1128068"/>
          </a:xfrm>
        </p:spPr>
        <p:txBody>
          <a:bodyPr anchor="ctr">
            <a:normAutofit fontScale="90000"/>
          </a:bodyPr>
          <a:lstStyle/>
          <a:p>
            <a: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  <a:t>Ta mission n°6 :</a:t>
            </a:r>
            <a:b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</a:br>
            <a: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  <a:t>respecter les règles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5DC14B3-2772-47E8-B8E6-7F5D4AB3D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722776"/>
            <a:ext cx="4559425" cy="3832204"/>
          </a:xfrm>
        </p:spPr>
        <p:txBody>
          <a:bodyPr anchor="ctr">
            <a:noAutofit/>
          </a:bodyPr>
          <a:lstStyle/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La loi de ton pays hôte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Les règles de ta famille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Les règles de ton école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Les règles de ton district hôte :  sur les voyages, la visite de tes parents (dernier trimestre), la date de retour (juin)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Les règles du Rotary :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8D</a:t>
            </a:r>
            <a:endParaRPr 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marL="0" indent="0">
              <a:spcBef>
                <a:spcPts val="600"/>
              </a:spcBef>
              <a:buNone/>
            </a:pPr>
            <a:endParaRPr lang="fr-F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5972D6-5D85-412F-9CC3-2B4C6E406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" y="5867400"/>
            <a:ext cx="1721694" cy="914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BCCA5CA-E5B9-4968-B432-0F91866A605D}"/>
              </a:ext>
            </a:extLst>
          </p:cNvPr>
          <p:cNvSpPr txBox="1"/>
          <p:nvPr/>
        </p:nvSpPr>
        <p:spPr>
          <a:xfrm>
            <a:off x="858289" y="6477270"/>
            <a:ext cx="1403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spc="0" baseline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DISTRICT </a:t>
            </a:r>
            <a:r>
              <a:rPr lang="fr-FR" sz="1000" b="0" spc="0" baseline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1680</a:t>
            </a:r>
            <a:endParaRPr lang="fr-FR" sz="1000" b="0" spc="0" baseline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Image 4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xmlns="" id="{2B137768-A7F2-B081-6A0B-FADB7A3459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7777" b="9206"/>
          <a:stretch/>
        </p:blipFill>
        <p:spPr>
          <a:xfrm>
            <a:off x="5873528" y="0"/>
            <a:ext cx="6318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9D8BF41-3A77-4E62-8244-5D76B9A2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7695429" cy="1128068"/>
          </a:xfrm>
        </p:spPr>
        <p:txBody>
          <a:bodyPr anchor="ctr">
            <a:normAutofit fontScale="90000"/>
          </a:bodyPr>
          <a:lstStyle/>
          <a:p>
            <a: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  <a:t>Ta mission n°7 :</a:t>
            </a:r>
            <a:b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</a:br>
            <a: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  <a:t>communiquer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5DC14B3-2772-47E8-B8E6-7F5D4AB3D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9864"/>
            <a:ext cx="5050200" cy="4057536"/>
          </a:xfrm>
        </p:spPr>
        <p:txBody>
          <a:bodyPr anchor="ctr">
            <a:noAutofit/>
          </a:bodyPr>
          <a:lstStyle/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Ta famille hôte a les mêmes attentes que toi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Fais le questionnaire de la 1</a:t>
            </a:r>
            <a:r>
              <a:rPr lang="fr-FR" sz="2000" baseline="30000" dirty="0">
                <a:solidFill>
                  <a:schemeClr val="accent1">
                    <a:lumMod val="50000"/>
                  </a:schemeClr>
                </a:solidFill>
              </a:rPr>
              <a:t>ère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nuit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Travaille à construire une relation positive et saine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Tu es un membre de la famille avec des droits et des devoirs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Discute de tes interrogations avant qu’elles ne soient un problème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Demande ce que toute sortie va te coûter afin d’éviter les surprises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marL="0" indent="0">
              <a:spcBef>
                <a:spcPts val="600"/>
              </a:spcBef>
              <a:buNone/>
            </a:pPr>
            <a:endParaRPr lang="fr-F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5972D6-5D85-412F-9CC3-2B4C6E406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" y="5867400"/>
            <a:ext cx="1721694" cy="914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BCCA5CA-E5B9-4968-B432-0F91866A605D}"/>
              </a:ext>
            </a:extLst>
          </p:cNvPr>
          <p:cNvSpPr txBox="1"/>
          <p:nvPr/>
        </p:nvSpPr>
        <p:spPr>
          <a:xfrm>
            <a:off x="858289" y="6477270"/>
            <a:ext cx="1403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spc="0" baseline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DISTRICT </a:t>
            </a:r>
            <a:r>
              <a:rPr lang="fr-FR" sz="1000" b="0" spc="0" baseline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1680</a:t>
            </a:r>
            <a:endParaRPr lang="fr-FR" sz="1000" b="0" spc="0" baseline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AEA59582-DECE-ADAC-E5E7-BBFB2C40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24" y="0"/>
            <a:ext cx="6488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4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9D8BF41-3A77-4E62-8244-5D76B9A2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59999"/>
            <a:ext cx="7695429" cy="1487559"/>
          </a:xfrm>
        </p:spPr>
        <p:txBody>
          <a:bodyPr anchor="ctr">
            <a:normAutofit/>
          </a:bodyPr>
          <a:lstStyle/>
          <a:p>
            <a:r>
              <a:rPr lang="fr-FR" sz="3200" dirty="0">
                <a:solidFill>
                  <a:srgbClr val="FFC000"/>
                </a:solidFill>
                <a:latin typeface="Titillium Web" panose="00000500000000000000" pitchFamily="2" charset="0"/>
              </a:rPr>
              <a:t>Ta mission n°8 :</a:t>
            </a:r>
            <a:br>
              <a:rPr lang="fr-FR" sz="3200" dirty="0">
                <a:solidFill>
                  <a:srgbClr val="FFC000"/>
                </a:solidFill>
                <a:latin typeface="Titillium Web" panose="00000500000000000000" pitchFamily="2" charset="0"/>
              </a:rPr>
            </a:br>
            <a:r>
              <a:rPr lang="fr-FR" sz="3200" dirty="0">
                <a:solidFill>
                  <a:srgbClr val="FFC000"/>
                </a:solidFill>
                <a:latin typeface="Titillium Web" panose="00000500000000000000" pitchFamily="2" charset="0"/>
              </a:rPr>
              <a:t>traverser les crises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5DC14B3-2772-47E8-B8E6-7F5D4AB3D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29" y="1847559"/>
            <a:ext cx="4559425" cy="3214291"/>
          </a:xfrm>
        </p:spPr>
        <p:txBody>
          <a:bodyPr anchor="ctr">
            <a:noAutofit/>
          </a:bodyPr>
          <a:lstStyle/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Fais toi confiance, tu es plus fort que tu ne crois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Communique toujours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Continue d’avancer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Appuie toi sur ta famille hôte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Et sur ton conseiller Rotary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Chaque difficulté dépassée te rendra plus fort encore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5972D6-5D85-412F-9CC3-2B4C6E406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" y="5867400"/>
            <a:ext cx="1721694" cy="914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BCCA5CA-E5B9-4968-B432-0F91866A605D}"/>
              </a:ext>
            </a:extLst>
          </p:cNvPr>
          <p:cNvSpPr txBox="1"/>
          <p:nvPr/>
        </p:nvSpPr>
        <p:spPr>
          <a:xfrm>
            <a:off x="858289" y="6477270"/>
            <a:ext cx="1403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spc="0" baseline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DISTRICT </a:t>
            </a:r>
            <a:r>
              <a:rPr lang="fr-FR" sz="1000" b="0" spc="0" baseline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1680</a:t>
            </a:r>
            <a:endParaRPr lang="fr-FR" sz="1000" b="0" spc="0" baseline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3417EB15-3951-0307-648D-5383C8F212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r="4242" b="8168"/>
          <a:stretch/>
        </p:blipFill>
        <p:spPr>
          <a:xfrm>
            <a:off x="5260368" y="-10616"/>
            <a:ext cx="6931632" cy="68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4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9D8BF41-3A77-4E62-8244-5D76B9A2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5169944" cy="1128068"/>
          </a:xfrm>
        </p:spPr>
        <p:txBody>
          <a:bodyPr anchor="ctr">
            <a:normAutofit/>
          </a:bodyPr>
          <a:lstStyle/>
          <a:p>
            <a: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  <a:t>Ta mission n°9 </a:t>
            </a:r>
            <a:r>
              <a:rPr lang="fr-FR" sz="4000" dirty="0" smtClean="0">
                <a:solidFill>
                  <a:srgbClr val="FFC000"/>
                </a:solidFill>
                <a:latin typeface="Titillium Web" panose="00000500000000000000" pitchFamily="2" charset="0"/>
              </a:rPr>
              <a:t>:</a:t>
            </a:r>
            <a:endParaRPr lang="fr-FR" sz="4000" dirty="0">
              <a:solidFill>
                <a:srgbClr val="FFC000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5DC14B3-2772-47E8-B8E6-7F5D4AB3D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78938" y="6324600"/>
            <a:ext cx="5736000" cy="3832204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fr-F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5972D6-5D85-412F-9CC3-2B4C6E406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" y="5867400"/>
            <a:ext cx="1721694" cy="914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BCCA5CA-E5B9-4968-B432-0F91866A605D}"/>
              </a:ext>
            </a:extLst>
          </p:cNvPr>
          <p:cNvSpPr txBox="1"/>
          <p:nvPr/>
        </p:nvSpPr>
        <p:spPr>
          <a:xfrm>
            <a:off x="858289" y="6477270"/>
            <a:ext cx="1403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spc="0" baseline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DISTRICT </a:t>
            </a:r>
            <a:r>
              <a:rPr lang="fr-FR" sz="1000" b="0" spc="0" baseline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1680</a:t>
            </a:r>
            <a:endParaRPr lang="fr-FR" sz="1000" b="0" spc="0" baseline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323" y="1709948"/>
            <a:ext cx="6096000" cy="40811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20000"/>
              </a:lnSpc>
            </a:pPr>
            <a:r>
              <a:rPr lang="fr-FR" sz="2400" b="1" dirty="0">
                <a:solidFill>
                  <a:srgbClr val="5B9BD5">
                    <a:lumMod val="50000"/>
                  </a:srgbClr>
                </a:solidFill>
              </a:rPr>
              <a:t>1. 5 rapports</a:t>
            </a:r>
            <a:r>
              <a:rPr lang="fr-FR" sz="2400" dirty="0">
                <a:solidFill>
                  <a:srgbClr val="5B9BD5">
                    <a:lumMod val="50000"/>
                  </a:srgbClr>
                </a:solidFill>
              </a:rPr>
              <a:t> de période avec photos : septembre, novembre, janvier, mars, mai (coordonnées sur la GF)</a:t>
            </a:r>
          </a:p>
          <a:p>
            <a:pPr lvl="0">
              <a:lnSpc>
                <a:spcPct val="120000"/>
              </a:lnSpc>
            </a:pPr>
            <a:r>
              <a:rPr lang="fr-FR" sz="2400" dirty="0">
                <a:solidFill>
                  <a:srgbClr val="5B9BD5">
                    <a:lumMod val="50000"/>
                  </a:srgbClr>
                </a:solidFill>
              </a:rPr>
              <a:t>	. Au YEO + Président du Club Rotary en France</a:t>
            </a:r>
          </a:p>
          <a:p>
            <a:pPr lvl="0">
              <a:lnSpc>
                <a:spcPct val="120000"/>
              </a:lnSpc>
            </a:pPr>
            <a:r>
              <a:rPr lang="fr-FR" sz="2400" dirty="0">
                <a:solidFill>
                  <a:srgbClr val="5B9BD5">
                    <a:lumMod val="50000"/>
                  </a:srgbClr>
                </a:solidFill>
              </a:rPr>
              <a:t>	. Au coordinateur </a:t>
            </a:r>
            <a:r>
              <a:rPr lang="fr-FR" sz="2400" dirty="0" err="1">
                <a:solidFill>
                  <a:srgbClr val="5B9BD5">
                    <a:lumMod val="50000"/>
                  </a:srgbClr>
                </a:solidFill>
              </a:rPr>
              <a:t>Outbound</a:t>
            </a:r>
            <a:r>
              <a:rPr lang="fr-FR" sz="2400" dirty="0">
                <a:solidFill>
                  <a:srgbClr val="5B9BD5">
                    <a:lumMod val="50000"/>
                  </a:srgbClr>
                </a:solidFill>
              </a:rPr>
              <a:t> (Myriam)</a:t>
            </a:r>
          </a:p>
          <a:p>
            <a:pPr lvl="0">
              <a:lnSpc>
                <a:spcPct val="120000"/>
              </a:lnSpc>
            </a:pPr>
            <a:endParaRPr lang="fr-FR" sz="24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lnSpc>
                <a:spcPct val="120000"/>
              </a:lnSpc>
            </a:pPr>
            <a:r>
              <a:rPr lang="fr-FR" sz="2400" b="1" dirty="0">
                <a:solidFill>
                  <a:srgbClr val="5B9BD5">
                    <a:lumMod val="50000"/>
                  </a:srgbClr>
                </a:solidFill>
              </a:rPr>
              <a:t>2. </a:t>
            </a:r>
            <a:r>
              <a:rPr lang="fr-FR" sz="2400" b="1" dirty="0" smtClean="0">
                <a:solidFill>
                  <a:srgbClr val="5B9BD5">
                    <a:lumMod val="50000"/>
                  </a:srgbClr>
                </a:solidFill>
              </a:rPr>
              <a:t>Avant fin septembre  </a:t>
            </a:r>
            <a:r>
              <a:rPr lang="fr-FR" sz="2400" b="1" dirty="0">
                <a:solidFill>
                  <a:srgbClr val="5B9BD5">
                    <a:lumMod val="50000"/>
                  </a:srgbClr>
                </a:solidFill>
              </a:rPr>
              <a:t>: présentation à ton club parrain en France</a:t>
            </a:r>
            <a:endParaRPr lang="fr-FR" sz="2400" b="1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800" y="0"/>
            <a:ext cx="54442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9D8BF41-3A77-4E62-8244-5D76B9A2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33367"/>
            <a:ext cx="4756287" cy="1128068"/>
          </a:xfrm>
        </p:spPr>
        <p:txBody>
          <a:bodyPr anchor="ctr">
            <a:normAutofit/>
          </a:bodyPr>
          <a:lstStyle/>
          <a:p>
            <a:endParaRPr lang="fr-FR" sz="4000" dirty="0">
              <a:solidFill>
                <a:srgbClr val="FFC000"/>
              </a:solidFill>
              <a:latin typeface="Titillium Web" panose="000005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5972D6-5D85-412F-9CC3-2B4C6E406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" y="5867400"/>
            <a:ext cx="1721694" cy="914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BCCA5CA-E5B9-4968-B432-0F91866A605D}"/>
              </a:ext>
            </a:extLst>
          </p:cNvPr>
          <p:cNvSpPr txBox="1"/>
          <p:nvPr/>
        </p:nvSpPr>
        <p:spPr>
          <a:xfrm>
            <a:off x="858289" y="6477270"/>
            <a:ext cx="1403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spc="0" baseline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DISTRICT </a:t>
            </a:r>
            <a:r>
              <a:rPr lang="fr-FR" sz="1000" b="0" spc="0" baseline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1680</a:t>
            </a:r>
            <a:endParaRPr lang="fr-FR" sz="1000" b="0" spc="0" baseline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D796AF25-B175-FC90-6CE0-632123575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38" y="0"/>
            <a:ext cx="6789262" cy="68530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415EB36-7787-1846-A24B-34F9B7721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88" y="1662241"/>
            <a:ext cx="2247900" cy="22479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093B0FE-37CD-736C-2DCC-0BC3F5F86898}"/>
              </a:ext>
            </a:extLst>
          </p:cNvPr>
          <p:cNvSpPr txBox="1"/>
          <p:nvPr/>
        </p:nvSpPr>
        <p:spPr>
          <a:xfrm>
            <a:off x="1067185" y="4121248"/>
            <a:ext cx="3341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223E95"/>
                </a:solidFill>
              </a:rPr>
              <a:t>« If </a:t>
            </a:r>
            <a:r>
              <a:rPr lang="fr-FR" sz="3600" dirty="0" err="1">
                <a:solidFill>
                  <a:srgbClr val="223E95"/>
                </a:solidFill>
              </a:rPr>
              <a:t>it’s</a:t>
            </a:r>
            <a:r>
              <a:rPr lang="fr-FR" sz="3600" dirty="0">
                <a:solidFill>
                  <a:srgbClr val="223E95"/>
                </a:solidFill>
              </a:rPr>
              <a:t> to </a:t>
            </a:r>
            <a:r>
              <a:rPr lang="fr-FR" sz="3600" dirty="0" err="1">
                <a:solidFill>
                  <a:srgbClr val="223E95"/>
                </a:solidFill>
              </a:rPr>
              <a:t>be</a:t>
            </a:r>
            <a:r>
              <a:rPr lang="fr-FR" sz="3600" dirty="0">
                <a:solidFill>
                  <a:srgbClr val="223E95"/>
                </a:solidFill>
              </a:rPr>
              <a:t>,</a:t>
            </a:r>
          </a:p>
          <a:p>
            <a:pPr algn="ctr"/>
            <a:r>
              <a:rPr lang="fr-FR" sz="3600" dirty="0" err="1">
                <a:solidFill>
                  <a:srgbClr val="223E95"/>
                </a:solidFill>
              </a:rPr>
              <a:t>it’s</a:t>
            </a:r>
            <a:r>
              <a:rPr lang="fr-FR" sz="3600" dirty="0">
                <a:solidFill>
                  <a:srgbClr val="223E95"/>
                </a:solidFill>
              </a:rPr>
              <a:t> up to me. »</a:t>
            </a:r>
          </a:p>
        </p:txBody>
      </p:sp>
    </p:spTree>
    <p:extLst>
      <p:ext uri="{BB962C8B-B14F-4D97-AF65-F5344CB8AC3E}">
        <p14:creationId xmlns:p14="http://schemas.microsoft.com/office/powerpoint/2010/main" val="4193094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9600" b="1" dirty="0" smtClean="0">
                <a:latin typeface="Broadway" panose="04040905080B02020502" pitchFamily="82" charset="0"/>
              </a:rPr>
              <a:t>MERCI</a:t>
            </a:r>
            <a:endParaRPr lang="fr-FR" sz="9600" b="1" dirty="0">
              <a:latin typeface="Broadway" panose="04040905080B02020502" pitchFamily="82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47" y="1979613"/>
            <a:ext cx="5801782" cy="4351337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65972D6-5D85-412F-9CC3-2B4C6E406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" y="5867400"/>
            <a:ext cx="172169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8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0601" y="4342638"/>
            <a:ext cx="269875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5" dirty="0">
                <a:solidFill>
                  <a:srgbClr val="1F4E79"/>
                </a:solidFill>
                <a:cs typeface="Calibri"/>
              </a:rPr>
              <a:t>Le </a:t>
            </a:r>
            <a:r>
              <a:rPr sz="4000" spc="-20" dirty="0">
                <a:solidFill>
                  <a:srgbClr val="1F4E79"/>
                </a:solidFill>
                <a:cs typeface="Calibri"/>
              </a:rPr>
              <a:t>Rotary </a:t>
            </a:r>
            <a:r>
              <a:rPr sz="4000" spc="-15" dirty="0">
                <a:solidFill>
                  <a:srgbClr val="1F4E79"/>
                </a:solidFill>
                <a:cs typeface="Calibri"/>
              </a:rPr>
              <a:t> </a:t>
            </a:r>
            <a:r>
              <a:rPr sz="4000" spc="-5" dirty="0">
                <a:solidFill>
                  <a:srgbClr val="1F4E79"/>
                </a:solidFill>
                <a:cs typeface="Calibri"/>
              </a:rPr>
              <a:t>I</a:t>
            </a:r>
            <a:r>
              <a:rPr sz="4000" spc="-40" dirty="0">
                <a:solidFill>
                  <a:srgbClr val="1F4E79"/>
                </a:solidFill>
                <a:cs typeface="Calibri"/>
              </a:rPr>
              <a:t>n</a:t>
            </a:r>
            <a:r>
              <a:rPr sz="4000" spc="-50" dirty="0">
                <a:solidFill>
                  <a:srgbClr val="1F4E79"/>
                </a:solidFill>
                <a:cs typeface="Calibri"/>
              </a:rPr>
              <a:t>t</a:t>
            </a:r>
            <a:r>
              <a:rPr sz="4000" spc="-5" dirty="0">
                <a:solidFill>
                  <a:srgbClr val="1F4E79"/>
                </a:solidFill>
                <a:cs typeface="Calibri"/>
              </a:rPr>
              <a:t>ern</a:t>
            </a:r>
            <a:r>
              <a:rPr sz="4000" spc="-35" dirty="0">
                <a:solidFill>
                  <a:srgbClr val="1F4E79"/>
                </a:solidFill>
                <a:cs typeface="Calibri"/>
              </a:rPr>
              <a:t>a</a:t>
            </a:r>
            <a:r>
              <a:rPr sz="4000" spc="-5" dirty="0">
                <a:solidFill>
                  <a:srgbClr val="1F4E79"/>
                </a:solidFill>
                <a:cs typeface="Calibri"/>
              </a:rPr>
              <a:t>tion</a:t>
            </a:r>
            <a:r>
              <a:rPr sz="4000" dirty="0">
                <a:solidFill>
                  <a:srgbClr val="1F4E79"/>
                </a:solidFill>
                <a:cs typeface="Calibri"/>
              </a:rPr>
              <a:t>a</a:t>
            </a:r>
            <a:r>
              <a:rPr sz="4000" spc="-5" dirty="0">
                <a:solidFill>
                  <a:srgbClr val="1F4E79"/>
                </a:solidFill>
                <a:cs typeface="Calibri"/>
              </a:rPr>
              <a:t>l</a:t>
            </a:r>
            <a:endParaRPr sz="40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91021" y="4376165"/>
            <a:ext cx="5054600" cy="196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2000" spc="-5" dirty="0">
                <a:solidFill>
                  <a:srgbClr val="1F4E79"/>
                </a:solidFill>
                <a:cs typeface="Calibri"/>
              </a:rPr>
              <a:t>Association</a:t>
            </a:r>
            <a:r>
              <a:rPr sz="2000" spc="10" dirty="0">
                <a:solidFill>
                  <a:srgbClr val="1F4E79"/>
                </a:solidFill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cs typeface="Calibri"/>
              </a:rPr>
              <a:t>de </a:t>
            </a:r>
            <a:r>
              <a:rPr sz="2000" dirty="0">
                <a:solidFill>
                  <a:srgbClr val="1F4E79"/>
                </a:solidFill>
                <a:cs typeface="Calibri"/>
              </a:rPr>
              <a:t>1</a:t>
            </a:r>
            <a:r>
              <a:rPr sz="2000" spc="5" dirty="0">
                <a:solidFill>
                  <a:srgbClr val="1F4E79"/>
                </a:solidFill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cs typeface="Calibri"/>
              </a:rPr>
              <a:t>250</a:t>
            </a:r>
            <a:r>
              <a:rPr sz="2000" spc="-10" dirty="0">
                <a:solidFill>
                  <a:srgbClr val="1F4E79"/>
                </a:solidFill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cs typeface="Calibri"/>
              </a:rPr>
              <a:t>000</a:t>
            </a:r>
            <a:r>
              <a:rPr sz="2000" spc="-25" dirty="0">
                <a:solidFill>
                  <a:srgbClr val="1F4E79"/>
                </a:solidFill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cs typeface="Calibri"/>
              </a:rPr>
              <a:t>professionnels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spc="-5" dirty="0">
                <a:solidFill>
                  <a:srgbClr val="1F4E79"/>
                </a:solidFill>
                <a:cs typeface="Calibri"/>
              </a:rPr>
              <a:t>Depuis</a:t>
            </a:r>
            <a:r>
              <a:rPr sz="2000" spc="-45" dirty="0">
                <a:solidFill>
                  <a:srgbClr val="1F4E79"/>
                </a:solidFill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cs typeface="Calibri"/>
              </a:rPr>
              <a:t>1905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marL="12700" marR="778510">
              <a:lnSpc>
                <a:spcPts val="2160"/>
              </a:lnSpc>
              <a:spcBef>
                <a:spcPts val="155"/>
              </a:spcBef>
            </a:pPr>
            <a:r>
              <a:rPr sz="2000" dirty="0">
                <a:solidFill>
                  <a:srgbClr val="1F4E79"/>
                </a:solidFill>
                <a:cs typeface="Calibri"/>
              </a:rPr>
              <a:t>Dans</a:t>
            </a:r>
            <a:r>
              <a:rPr sz="2000" spc="-20" dirty="0">
                <a:solidFill>
                  <a:srgbClr val="1F4E79"/>
                </a:solidFill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cs typeface="Calibri"/>
              </a:rPr>
              <a:t>170</a:t>
            </a:r>
            <a:r>
              <a:rPr sz="2000" spc="-20" dirty="0">
                <a:solidFill>
                  <a:srgbClr val="1F4E79"/>
                </a:solidFill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cs typeface="Calibri"/>
              </a:rPr>
              <a:t>pays,</a:t>
            </a:r>
            <a:r>
              <a:rPr sz="2000" spc="-25" dirty="0">
                <a:solidFill>
                  <a:srgbClr val="1F4E79"/>
                </a:solidFill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cs typeface="Calibri"/>
              </a:rPr>
              <a:t>530</a:t>
            </a:r>
            <a:r>
              <a:rPr sz="2000" spc="-20" dirty="0">
                <a:solidFill>
                  <a:srgbClr val="1F4E79"/>
                </a:solidFill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cs typeface="Calibri"/>
              </a:rPr>
              <a:t>Districts,</a:t>
            </a:r>
            <a:r>
              <a:rPr sz="2000" spc="15" dirty="0">
                <a:solidFill>
                  <a:srgbClr val="1F4E79"/>
                </a:solidFill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cs typeface="Calibri"/>
              </a:rPr>
              <a:t>33000</a:t>
            </a:r>
            <a:r>
              <a:rPr sz="2000" spc="-35" dirty="0">
                <a:solidFill>
                  <a:srgbClr val="1F4E79"/>
                </a:solidFill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cs typeface="Calibri"/>
              </a:rPr>
              <a:t>Clubs </a:t>
            </a:r>
            <a:r>
              <a:rPr sz="2000" spc="-434" dirty="0">
                <a:solidFill>
                  <a:srgbClr val="1F4E79"/>
                </a:solidFill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cs typeface="Calibri"/>
              </a:rPr>
              <a:t>Ethique</a:t>
            </a:r>
            <a:r>
              <a:rPr sz="2000" spc="-30" dirty="0">
                <a:solidFill>
                  <a:srgbClr val="1F4E79"/>
                </a:solidFill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cs typeface="Calibri"/>
              </a:rPr>
              <a:t>irréprochable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2000" dirty="0">
                <a:solidFill>
                  <a:srgbClr val="1F4E79"/>
                </a:solidFill>
                <a:cs typeface="Calibri"/>
              </a:rPr>
              <a:t>7</a:t>
            </a:r>
            <a:r>
              <a:rPr sz="2000" spc="-25" dirty="0">
                <a:solidFill>
                  <a:srgbClr val="1F4E79"/>
                </a:solidFill>
                <a:cs typeface="Calibri"/>
              </a:rPr>
              <a:t> </a:t>
            </a:r>
            <a:r>
              <a:rPr sz="2000" spc="-20" dirty="0">
                <a:solidFill>
                  <a:srgbClr val="1F4E79"/>
                </a:solidFill>
                <a:cs typeface="Calibri"/>
              </a:rPr>
              <a:t>axes</a:t>
            </a:r>
            <a:r>
              <a:rPr sz="2000" spc="-25" dirty="0">
                <a:solidFill>
                  <a:srgbClr val="1F4E79"/>
                </a:solidFill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cs typeface="Calibri"/>
              </a:rPr>
              <a:t>stratégiques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4495"/>
              </a:lnSpc>
            </a:pPr>
            <a:r>
              <a:rPr sz="4000" spc="-10" dirty="0">
                <a:solidFill>
                  <a:srgbClr val="1F4E79"/>
                </a:solidFill>
                <a:cs typeface="Calibri"/>
              </a:rPr>
              <a:t>Devise</a:t>
            </a:r>
            <a:r>
              <a:rPr sz="4000" spc="-20" dirty="0">
                <a:solidFill>
                  <a:srgbClr val="1F4E79"/>
                </a:solidFill>
                <a:cs typeface="Calibri"/>
              </a:rPr>
              <a:t> </a:t>
            </a:r>
            <a:r>
              <a:rPr sz="4000" spc="-5" dirty="0">
                <a:solidFill>
                  <a:srgbClr val="1F4E79"/>
                </a:solidFill>
                <a:cs typeface="Calibri"/>
              </a:rPr>
              <a:t>:</a:t>
            </a:r>
            <a:r>
              <a:rPr sz="4000" spc="-10" dirty="0">
                <a:solidFill>
                  <a:srgbClr val="1F4E79"/>
                </a:solidFill>
                <a:cs typeface="Calibri"/>
              </a:rPr>
              <a:t> </a:t>
            </a:r>
            <a:r>
              <a:rPr sz="4000" dirty="0">
                <a:solidFill>
                  <a:srgbClr val="1F4E79"/>
                </a:solidFill>
                <a:cs typeface="Calibri"/>
              </a:rPr>
              <a:t>“Servir</a:t>
            </a:r>
            <a:r>
              <a:rPr sz="4000" spc="30" dirty="0">
                <a:solidFill>
                  <a:srgbClr val="1F4E79"/>
                </a:solidFill>
                <a:cs typeface="Calibri"/>
              </a:rPr>
              <a:t> </a:t>
            </a:r>
            <a:r>
              <a:rPr sz="4000" spc="-50" dirty="0">
                <a:solidFill>
                  <a:srgbClr val="1F4E79"/>
                </a:solidFill>
                <a:cs typeface="Calibri"/>
              </a:rPr>
              <a:t>d’abord”</a:t>
            </a:r>
            <a:endParaRPr sz="40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40919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408919" y="3232404"/>
            <a:ext cx="1489075" cy="368935"/>
          </a:xfrm>
          <a:prstGeom prst="rect">
            <a:avLst/>
          </a:prstGeom>
          <a:solidFill>
            <a:srgbClr val="005DAA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710">
              <a:spcBef>
                <a:spcPts val="245"/>
              </a:spcBef>
            </a:pPr>
            <a:r>
              <a:rPr b="1" spc="-10" dirty="0">
                <a:solidFill>
                  <a:srgbClr val="FFFFFF"/>
                </a:solidFill>
                <a:cs typeface="Calibri"/>
              </a:rPr>
              <a:t>Environment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937056" y="6535851"/>
            <a:ext cx="7715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DISTRICT</a:t>
            </a:r>
            <a:r>
              <a:rPr spc="-45" dirty="0"/>
              <a:t> </a:t>
            </a:r>
            <a:r>
              <a:rPr spc="-5" dirty="0" smtClean="0"/>
              <a:t>1</a:t>
            </a:r>
            <a:r>
              <a:rPr lang="fr-FR" spc="-5" dirty="0" smtClean="0"/>
              <a:t>68</a:t>
            </a:r>
            <a:r>
              <a:rPr spc="-5" dirty="0" smtClean="0"/>
              <a:t>0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0868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5" dirty="0">
                <a:cs typeface="Calibri"/>
              </a:rPr>
              <a:t>Le</a:t>
            </a:r>
            <a:r>
              <a:rPr lang="fr-FR" spc="-30" dirty="0">
                <a:cs typeface="Calibri"/>
              </a:rPr>
              <a:t> </a:t>
            </a:r>
            <a:r>
              <a:rPr lang="fr-FR" spc="-15" dirty="0">
                <a:cs typeface="Calibri"/>
              </a:rPr>
              <a:t>District</a:t>
            </a:r>
            <a:r>
              <a:rPr lang="fr-FR" spc="-30" dirty="0">
                <a:cs typeface="Calibri"/>
              </a:rPr>
              <a:t> </a:t>
            </a:r>
            <a:r>
              <a:rPr lang="fr-FR" spc="-5" dirty="0">
                <a:cs typeface="Calibri"/>
              </a:rPr>
              <a:t>1</a:t>
            </a:r>
            <a:r>
              <a:rPr lang="fr-FR" spc="-5" dirty="0"/>
              <a:t>680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0" y="5777895"/>
            <a:ext cx="3257717" cy="1016052"/>
          </a:xfr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9220" y="0"/>
            <a:ext cx="7002780" cy="6857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2253" y="1809922"/>
            <a:ext cx="6096000" cy="27410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fr-FR" dirty="0">
                <a:solidFill>
                  <a:srgbClr val="2E5496"/>
                </a:solidFill>
                <a:cs typeface="Calibri"/>
              </a:rPr>
              <a:t>5</a:t>
            </a:r>
            <a:r>
              <a:rPr lang="fr-FR" spc="-15" dirty="0">
                <a:solidFill>
                  <a:srgbClr val="2E5496"/>
                </a:solidFill>
                <a:cs typeface="Calibri"/>
              </a:rPr>
              <a:t> </a:t>
            </a:r>
            <a:r>
              <a:rPr lang="fr-FR" spc="-5" dirty="0">
                <a:solidFill>
                  <a:srgbClr val="2E5496"/>
                </a:solidFill>
                <a:cs typeface="Calibri"/>
              </a:rPr>
              <a:t>départements</a:t>
            </a:r>
            <a:r>
              <a:rPr lang="fr-FR" spc="10" dirty="0">
                <a:solidFill>
                  <a:srgbClr val="2E5496"/>
                </a:solidFill>
                <a:cs typeface="Calibri"/>
              </a:rPr>
              <a:t> </a:t>
            </a:r>
            <a:endParaRPr lang="fr-FR" dirty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fr-FR" dirty="0">
                <a:solidFill>
                  <a:srgbClr val="2E5496"/>
                </a:solidFill>
                <a:cs typeface="Calibri"/>
              </a:rPr>
              <a:t>62</a:t>
            </a:r>
            <a:r>
              <a:rPr lang="fr-FR" spc="-40" dirty="0">
                <a:solidFill>
                  <a:srgbClr val="2E5496"/>
                </a:solidFill>
                <a:cs typeface="Calibri"/>
              </a:rPr>
              <a:t> </a:t>
            </a:r>
            <a:r>
              <a:rPr lang="fr-FR" spc="-10" dirty="0">
                <a:solidFill>
                  <a:srgbClr val="2E5496"/>
                </a:solidFill>
                <a:cs typeface="Calibri"/>
              </a:rPr>
              <a:t>Rotary</a:t>
            </a:r>
            <a:r>
              <a:rPr lang="fr-FR" spc="-40" dirty="0">
                <a:solidFill>
                  <a:srgbClr val="2E5496"/>
                </a:solidFill>
                <a:cs typeface="Calibri"/>
              </a:rPr>
              <a:t> </a:t>
            </a:r>
            <a:r>
              <a:rPr lang="fr-FR" spc="-5" dirty="0">
                <a:solidFill>
                  <a:srgbClr val="2E5496"/>
                </a:solidFill>
                <a:cs typeface="Calibri"/>
              </a:rPr>
              <a:t>Clubs</a:t>
            </a:r>
            <a:endParaRPr lang="fr-FR" dirty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fr-FR" dirty="0">
                <a:solidFill>
                  <a:srgbClr val="2E5496"/>
                </a:solidFill>
                <a:cs typeface="Calibri"/>
              </a:rPr>
              <a:t>1830</a:t>
            </a:r>
            <a:r>
              <a:rPr lang="fr-FR" spc="-50" dirty="0">
                <a:solidFill>
                  <a:srgbClr val="2E5496"/>
                </a:solidFill>
                <a:cs typeface="Calibri"/>
              </a:rPr>
              <a:t> </a:t>
            </a:r>
            <a:r>
              <a:rPr lang="fr-FR" spc="-10" dirty="0">
                <a:solidFill>
                  <a:srgbClr val="2E5496"/>
                </a:solidFill>
                <a:cs typeface="Calibri"/>
              </a:rPr>
              <a:t>rotariens</a:t>
            </a: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fr-FR" spc="-10" dirty="0">
                <a:solidFill>
                  <a:srgbClr val="2E5496"/>
                </a:solidFill>
                <a:cs typeface="Calibri"/>
              </a:rPr>
              <a:t>Entre 15 et 30 exchanges chaque année</a:t>
            </a:r>
            <a:endParaRPr lang="fr-FR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fr-FR" sz="2400" dirty="0">
              <a:cs typeface="Calibri"/>
            </a:endParaRPr>
          </a:p>
          <a:p>
            <a:pPr marL="12700" marR="137795">
              <a:lnSpc>
                <a:spcPct val="142000"/>
              </a:lnSpc>
            </a:pPr>
            <a:r>
              <a:rPr lang="fr-FR" b="1" spc="-5" dirty="0">
                <a:solidFill>
                  <a:srgbClr val="2E5496"/>
                </a:solidFill>
                <a:cs typeface="Calibri"/>
              </a:rPr>
              <a:t>Certifié </a:t>
            </a:r>
            <a:r>
              <a:rPr lang="fr-FR" spc="-5" dirty="0">
                <a:solidFill>
                  <a:srgbClr val="2E5496"/>
                </a:solidFill>
                <a:cs typeface="Calibri"/>
              </a:rPr>
              <a:t>par </a:t>
            </a:r>
            <a:r>
              <a:rPr lang="fr-FR" dirty="0">
                <a:solidFill>
                  <a:srgbClr val="2E5496"/>
                </a:solidFill>
                <a:cs typeface="Calibri"/>
              </a:rPr>
              <a:t>le </a:t>
            </a:r>
            <a:r>
              <a:rPr lang="fr-FR" spc="-10" dirty="0">
                <a:solidFill>
                  <a:srgbClr val="2E5496"/>
                </a:solidFill>
                <a:cs typeface="Calibri"/>
              </a:rPr>
              <a:t>Rotary </a:t>
            </a:r>
            <a:r>
              <a:rPr lang="fr-FR" spc="-5" dirty="0">
                <a:solidFill>
                  <a:srgbClr val="2E5496"/>
                </a:solidFill>
                <a:cs typeface="Calibri"/>
              </a:rPr>
              <a:t>International </a:t>
            </a:r>
            <a:r>
              <a:rPr lang="fr-FR" dirty="0">
                <a:solidFill>
                  <a:srgbClr val="2E5496"/>
                </a:solidFill>
                <a:cs typeface="Calibri"/>
              </a:rPr>
              <a:t> </a:t>
            </a:r>
          </a:p>
          <a:p>
            <a:pPr marL="12700" marR="137795">
              <a:lnSpc>
                <a:spcPct val="142000"/>
              </a:lnSpc>
            </a:pPr>
            <a:r>
              <a:rPr lang="fr-FR" b="1" dirty="0">
                <a:solidFill>
                  <a:srgbClr val="2E5496"/>
                </a:solidFill>
                <a:cs typeface="Calibri"/>
              </a:rPr>
              <a:t>10</a:t>
            </a:r>
            <a:r>
              <a:rPr lang="fr-FR" b="1" spc="-15" dirty="0">
                <a:solidFill>
                  <a:srgbClr val="2E5496"/>
                </a:solidFill>
                <a:cs typeface="Calibri"/>
              </a:rPr>
              <a:t> </a:t>
            </a:r>
            <a:r>
              <a:rPr lang="fr-FR" b="1" dirty="0">
                <a:solidFill>
                  <a:srgbClr val="2E5496"/>
                </a:solidFill>
                <a:cs typeface="Calibri"/>
              </a:rPr>
              <a:t>000</a:t>
            </a:r>
            <a:r>
              <a:rPr lang="fr-FR" b="1" spc="-40" dirty="0">
                <a:solidFill>
                  <a:srgbClr val="2E5496"/>
                </a:solidFill>
                <a:cs typeface="Calibri"/>
              </a:rPr>
              <a:t> </a:t>
            </a:r>
            <a:r>
              <a:rPr lang="fr-FR" b="1" dirty="0">
                <a:solidFill>
                  <a:srgbClr val="2E5496"/>
                </a:solidFill>
                <a:cs typeface="Calibri"/>
              </a:rPr>
              <a:t>dans</a:t>
            </a:r>
            <a:r>
              <a:rPr lang="fr-FR" b="1" spc="-20" dirty="0">
                <a:solidFill>
                  <a:srgbClr val="2E5496"/>
                </a:solidFill>
                <a:cs typeface="Calibri"/>
              </a:rPr>
              <a:t> </a:t>
            </a:r>
            <a:r>
              <a:rPr lang="fr-FR" b="1" dirty="0">
                <a:solidFill>
                  <a:srgbClr val="2E5496"/>
                </a:solidFill>
                <a:cs typeface="Calibri"/>
              </a:rPr>
              <a:t>le</a:t>
            </a:r>
            <a:r>
              <a:rPr lang="fr-FR" b="1" spc="-15" dirty="0">
                <a:solidFill>
                  <a:srgbClr val="2E5496"/>
                </a:solidFill>
                <a:cs typeface="Calibri"/>
              </a:rPr>
              <a:t> </a:t>
            </a:r>
            <a:r>
              <a:rPr lang="fr-FR" b="1" dirty="0">
                <a:solidFill>
                  <a:srgbClr val="2E5496"/>
                </a:solidFill>
                <a:cs typeface="Calibri"/>
              </a:rPr>
              <a:t>monde</a:t>
            </a: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04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7"/>
          <p:cNvSpPr txBox="1"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chemeClr val="accent6"/>
              </a:buClr>
              <a:buSzPct val="100000"/>
            </a:pPr>
            <a:r>
              <a:rPr lang="fr-BE" sz="2800" dirty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DÉPOSER SA CANDIDATURE SUR LE CRJ</a:t>
            </a:r>
            <a:endParaRPr sz="2800" dirty="0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59" name="Google Shape;659;p57"/>
          <p:cNvCxnSpPr/>
          <p:nvPr/>
        </p:nvCxnSpPr>
        <p:spPr>
          <a:xfrm>
            <a:off x="3935760" y="6396614"/>
            <a:ext cx="6192688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0" name="Google Shape;660;p57"/>
          <p:cNvCxnSpPr/>
          <p:nvPr/>
        </p:nvCxnSpPr>
        <p:spPr>
          <a:xfrm>
            <a:off x="2063552" y="1124744"/>
            <a:ext cx="8136904" cy="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1" name="Google Shape;661;p57"/>
          <p:cNvSpPr txBox="1"/>
          <p:nvPr/>
        </p:nvSpPr>
        <p:spPr>
          <a:xfrm>
            <a:off x="1919537" y="1619508"/>
            <a:ext cx="17266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fr-BE" b="1" u="sng" ker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www.crjfr.org</a:t>
            </a:r>
            <a:endParaRPr b="1" u="sng" kern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2" name="Google Shape;66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3942" y="1210241"/>
            <a:ext cx="6174158" cy="450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9;p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19" y="5823020"/>
            <a:ext cx="1981605" cy="1054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48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9"/>
          <p:cNvSpPr txBox="1">
            <a:spLocks noGrp="1"/>
          </p:cNvSpPr>
          <p:nvPr>
            <p:ph type="title"/>
          </p:nvPr>
        </p:nvSpPr>
        <p:spPr>
          <a:xfrm>
            <a:off x="1703512" y="188640"/>
            <a:ext cx="87129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accent6"/>
              </a:buClr>
              <a:buSzPts val="3600"/>
            </a:pPr>
            <a:r>
              <a:rPr lang="fr-BE" sz="36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PROCEDURE DE SELECTION </a:t>
            </a:r>
            <a:endParaRPr sz="3600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22" name="Google Shape;622;p59"/>
          <p:cNvCxnSpPr/>
          <p:nvPr/>
        </p:nvCxnSpPr>
        <p:spPr>
          <a:xfrm>
            <a:off x="3935760" y="6396614"/>
            <a:ext cx="6192688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3" name="Google Shape;623;p59"/>
          <p:cNvCxnSpPr/>
          <p:nvPr/>
        </p:nvCxnSpPr>
        <p:spPr>
          <a:xfrm>
            <a:off x="2063552" y="1124744"/>
            <a:ext cx="8136904" cy="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4" name="Google Shape;624;p59"/>
          <p:cNvSpPr/>
          <p:nvPr/>
        </p:nvSpPr>
        <p:spPr>
          <a:xfrm>
            <a:off x="4525383" y="1872448"/>
            <a:ext cx="255293" cy="91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59"/>
          <p:cNvSpPr txBox="1"/>
          <p:nvPr/>
        </p:nvSpPr>
        <p:spPr>
          <a:xfrm rot="-5756812">
            <a:off x="7546549" y="1709925"/>
            <a:ext cx="14478" cy="9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0" rIns="1270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500"/>
              <a:buFont typeface="Arial"/>
              <a:buNone/>
            </a:pPr>
            <a:endParaRPr sz="5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59"/>
          <p:cNvSpPr/>
          <p:nvPr/>
        </p:nvSpPr>
        <p:spPr>
          <a:xfrm>
            <a:off x="2063552" y="1269201"/>
            <a:ext cx="2463630" cy="129793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59"/>
          <p:cNvSpPr txBox="1"/>
          <p:nvPr/>
        </p:nvSpPr>
        <p:spPr>
          <a:xfrm>
            <a:off x="2063552" y="1269201"/>
            <a:ext cx="2463630" cy="129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128000" rIns="128000" bIns="1280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800"/>
              <a:buFont typeface="Arial"/>
              <a:buNone/>
            </a:pPr>
            <a:r>
              <a:rPr lang="fr-BE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Préinscription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630"/>
              </a:spcBef>
              <a:buClr>
                <a:srgbClr val="000000"/>
              </a:buClr>
              <a:buSzPts val="1800"/>
            </a:pPr>
            <a:r>
              <a:rPr lang="fr-BE" b="1" u="sng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www.crjfr.org</a:t>
            </a:r>
            <a:endParaRPr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90000"/>
              </a:lnSpc>
              <a:spcBef>
                <a:spcPts val="630"/>
              </a:spcBef>
              <a:buClr>
                <a:srgbClr val="000000"/>
              </a:buClr>
              <a:buSzPts val="1800"/>
            </a:pPr>
            <a:r>
              <a:rPr lang="fr-BE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avant le 10/11/2023</a:t>
            </a:r>
            <a:endParaRPr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59"/>
          <p:cNvSpPr/>
          <p:nvPr/>
        </p:nvSpPr>
        <p:spPr>
          <a:xfrm>
            <a:off x="6233225" y="2559275"/>
            <a:ext cx="3529500" cy="32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6277"/>
                </a:lnTo>
                <a:lnTo>
                  <a:pt x="0" y="66277"/>
                </a:ln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59"/>
          <p:cNvSpPr txBox="1"/>
          <p:nvPr/>
        </p:nvSpPr>
        <p:spPr>
          <a:xfrm>
            <a:off x="4761139" y="2726286"/>
            <a:ext cx="120975" cy="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0" rIns="1270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500"/>
              <a:buFont typeface="Arial"/>
              <a:buNone/>
            </a:pPr>
            <a:endParaRPr sz="5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59"/>
          <p:cNvSpPr/>
          <p:nvPr/>
        </p:nvSpPr>
        <p:spPr>
          <a:xfrm>
            <a:off x="4813076" y="1269201"/>
            <a:ext cx="2410047" cy="129793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59"/>
          <p:cNvSpPr txBox="1"/>
          <p:nvPr/>
        </p:nvSpPr>
        <p:spPr>
          <a:xfrm>
            <a:off x="4813076" y="1269201"/>
            <a:ext cx="2410047" cy="129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128000" rIns="128000" bIns="1280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800"/>
              <a:buFont typeface="Arial"/>
              <a:buNone/>
            </a:pPr>
            <a:r>
              <a:rPr lang="fr-BE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Traitée par le District</a:t>
            </a:r>
            <a:endParaRPr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59"/>
          <p:cNvSpPr txBox="1"/>
          <p:nvPr/>
        </p:nvSpPr>
        <p:spPr>
          <a:xfrm>
            <a:off x="5350025" y="3570613"/>
            <a:ext cx="50091" cy="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0" rIns="1270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500"/>
              <a:buFont typeface="Arial"/>
              <a:buNone/>
            </a:pPr>
            <a:endParaRPr sz="5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59"/>
          <p:cNvSpPr/>
          <p:nvPr/>
        </p:nvSpPr>
        <p:spPr>
          <a:xfrm>
            <a:off x="7884324" y="1269204"/>
            <a:ext cx="2532300" cy="12978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59"/>
          <p:cNvSpPr txBox="1"/>
          <p:nvPr/>
        </p:nvSpPr>
        <p:spPr>
          <a:xfrm>
            <a:off x="7884324" y="1269267"/>
            <a:ext cx="25323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128000" rIns="128000" bIns="1280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800"/>
              <a:buFont typeface="Arial"/>
              <a:buNone/>
            </a:pPr>
            <a:r>
              <a:rPr lang="fr-BE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Envoi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630"/>
              </a:spcBef>
              <a:buClr>
                <a:srgbClr val="000000"/>
              </a:buClr>
              <a:buSzPts val="1800"/>
            </a:pPr>
            <a:r>
              <a:rPr lang="fr-BE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pré-candidature au Club par l’équipe District</a:t>
            </a:r>
            <a:endParaRPr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59"/>
          <p:cNvSpPr/>
          <p:nvPr/>
        </p:nvSpPr>
        <p:spPr>
          <a:xfrm>
            <a:off x="3516044" y="4147825"/>
            <a:ext cx="1112400" cy="47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4335"/>
                </a:lnTo>
                <a:lnTo>
                  <a:pt x="0" y="64335"/>
                </a:ln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59"/>
          <p:cNvSpPr txBox="1"/>
          <p:nvPr/>
        </p:nvSpPr>
        <p:spPr>
          <a:xfrm>
            <a:off x="5748678" y="4453983"/>
            <a:ext cx="132969" cy="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0" rIns="1270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500"/>
              <a:buFont typeface="Arial"/>
              <a:buNone/>
            </a:pPr>
            <a:endParaRPr sz="5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59"/>
          <p:cNvSpPr/>
          <p:nvPr/>
        </p:nvSpPr>
        <p:spPr>
          <a:xfrm>
            <a:off x="5893087" y="2924618"/>
            <a:ext cx="2455345" cy="1296973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59"/>
          <p:cNvSpPr txBox="1"/>
          <p:nvPr/>
        </p:nvSpPr>
        <p:spPr>
          <a:xfrm>
            <a:off x="5893086" y="2924617"/>
            <a:ext cx="2455200" cy="12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128000" rIns="128000" bIns="1280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800"/>
              <a:buFont typeface="Arial"/>
              <a:buNone/>
            </a:pPr>
            <a:r>
              <a:rPr lang="fr-BE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Conseiller rencontre les candidats chez eux </a:t>
            </a:r>
            <a:r>
              <a:rPr lang="fr-BE" b="1" u="sng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avec parents</a:t>
            </a:r>
            <a:endParaRPr b="1" u="sng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59"/>
          <p:cNvSpPr/>
          <p:nvPr/>
        </p:nvSpPr>
        <p:spPr>
          <a:xfrm>
            <a:off x="5789637" y="5328804"/>
            <a:ext cx="935495" cy="91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59"/>
          <p:cNvSpPr txBox="1"/>
          <p:nvPr/>
        </p:nvSpPr>
        <p:spPr>
          <a:xfrm>
            <a:off x="6233232" y="5372034"/>
            <a:ext cx="48304" cy="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0" rIns="1270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500"/>
              <a:buFont typeface="Arial"/>
              <a:buNone/>
            </a:pPr>
            <a:endParaRPr sz="5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59"/>
          <p:cNvSpPr/>
          <p:nvPr/>
        </p:nvSpPr>
        <p:spPr>
          <a:xfrm>
            <a:off x="3227692" y="4725557"/>
            <a:ext cx="2563744" cy="129793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59"/>
          <p:cNvSpPr txBox="1"/>
          <p:nvPr/>
        </p:nvSpPr>
        <p:spPr>
          <a:xfrm>
            <a:off x="3227692" y="4725557"/>
            <a:ext cx="2563744" cy="129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128000" rIns="128000" bIns="1280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800"/>
              <a:buFont typeface="Arial"/>
              <a:buNone/>
            </a:pPr>
            <a:r>
              <a:rPr lang="fr-BE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Validation des candidats par le District</a:t>
            </a:r>
            <a:endParaRPr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SzPts val="1800"/>
              <a:buFont typeface="Arial"/>
              <a:buNone/>
            </a:pPr>
            <a:r>
              <a:rPr lang="fr-BE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Début janvier 2024</a:t>
            </a:r>
            <a:endParaRPr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59"/>
          <p:cNvSpPr/>
          <p:nvPr/>
        </p:nvSpPr>
        <p:spPr>
          <a:xfrm>
            <a:off x="6757532" y="4725557"/>
            <a:ext cx="3192442" cy="1297934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59"/>
          <p:cNvSpPr txBox="1"/>
          <p:nvPr/>
        </p:nvSpPr>
        <p:spPr>
          <a:xfrm>
            <a:off x="6757532" y="4725557"/>
            <a:ext cx="3192442" cy="129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75" tIns="106675" rIns="106675" bIns="106675" anchor="ctr" anchorCtr="0">
            <a:noAutofit/>
          </a:bodyPr>
          <a:lstStyle/>
          <a:p>
            <a:pPr algn="ctr">
              <a:buClr>
                <a:srgbClr val="000000"/>
              </a:buClr>
              <a:buSzPts val="1500"/>
              <a:buFont typeface="Arial"/>
              <a:buNone/>
            </a:pPr>
            <a:r>
              <a:rPr lang="fr-BE" sz="15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Ouverture 2</a:t>
            </a:r>
            <a:r>
              <a:rPr lang="fr-BE" sz="1500" b="1" kern="0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r>
              <a:rPr lang="fr-BE" sz="15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partie de la </a:t>
            </a:r>
            <a:r>
              <a:rPr lang="fr-BE" sz="1500" b="1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Guarantee</a:t>
            </a:r>
            <a:r>
              <a:rPr lang="fr-BE" sz="15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BE" sz="1500" b="1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form</a:t>
            </a:r>
            <a:r>
              <a:rPr lang="fr-BE" sz="15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(GF) 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500"/>
              <a:buFont typeface="Arial"/>
              <a:buNone/>
            </a:pPr>
            <a:r>
              <a:rPr lang="fr-BE" sz="1500" b="1" u="sng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RENDRE DOSSIER COMPLET (1ere + 2</a:t>
            </a:r>
            <a:r>
              <a:rPr lang="fr-BE" sz="1500" b="1" u="sng" kern="0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r>
              <a:rPr lang="fr-BE" sz="1500" b="1" u="sng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partie) LE 30 janvier 2024  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59"/>
          <p:cNvSpPr txBox="1"/>
          <p:nvPr/>
        </p:nvSpPr>
        <p:spPr>
          <a:xfrm>
            <a:off x="8448150" y="2924688"/>
            <a:ext cx="24099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128000" rIns="128000" bIns="1280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800"/>
              <a:buFont typeface="Arial"/>
              <a:buNone/>
            </a:pPr>
            <a:r>
              <a:rPr lang="fr-BE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Traitée par le District</a:t>
            </a:r>
            <a:endParaRPr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59"/>
          <p:cNvSpPr/>
          <p:nvPr/>
        </p:nvSpPr>
        <p:spPr>
          <a:xfrm>
            <a:off x="2248374" y="2907117"/>
            <a:ext cx="2532300" cy="12978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9"/>
          <p:cNvSpPr txBox="1"/>
          <p:nvPr/>
        </p:nvSpPr>
        <p:spPr>
          <a:xfrm>
            <a:off x="2248374" y="2919555"/>
            <a:ext cx="25323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128000" rIns="128000" bIns="12800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630"/>
              </a:spcBef>
              <a:buClr>
                <a:srgbClr val="000000"/>
              </a:buClr>
              <a:buSzPts val="1800"/>
            </a:pPr>
            <a:r>
              <a:rPr lang="fr-BE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Validation du candidat par le Club</a:t>
            </a:r>
            <a:endParaRPr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90000"/>
              </a:lnSpc>
              <a:spcBef>
                <a:spcPts val="630"/>
              </a:spcBef>
              <a:buClr>
                <a:srgbClr val="000000"/>
              </a:buClr>
              <a:buSzPts val="1800"/>
            </a:pPr>
            <a:r>
              <a:rPr lang="fr-BE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avant le 30/11/2023</a:t>
            </a:r>
            <a:endParaRPr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59"/>
          <p:cNvSpPr txBox="1"/>
          <p:nvPr/>
        </p:nvSpPr>
        <p:spPr>
          <a:xfrm>
            <a:off x="4798281" y="2068078"/>
            <a:ext cx="14400" cy="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0" rIns="1270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500"/>
              <a:buFont typeface="Arial"/>
              <a:buNone/>
            </a:pPr>
            <a:endParaRPr sz="5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59"/>
          <p:cNvSpPr txBox="1"/>
          <p:nvPr/>
        </p:nvSpPr>
        <p:spPr>
          <a:xfrm>
            <a:off x="4798281" y="2068078"/>
            <a:ext cx="14400" cy="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0" rIns="1270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500"/>
              <a:buFont typeface="Arial"/>
              <a:buNone/>
            </a:pPr>
            <a:endParaRPr sz="5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0" name="Google Shape;650;p59"/>
          <p:cNvCxnSpPr>
            <a:endCxn id="634" idx="1"/>
          </p:cNvCxnSpPr>
          <p:nvPr/>
        </p:nvCxnSpPr>
        <p:spPr>
          <a:xfrm>
            <a:off x="7223124" y="1918167"/>
            <a:ext cx="66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1" name="Google Shape;651;p59"/>
          <p:cNvCxnSpPr>
            <a:endCxn id="647" idx="3"/>
          </p:cNvCxnSpPr>
          <p:nvPr/>
        </p:nvCxnSpPr>
        <p:spPr>
          <a:xfrm rot="10800000">
            <a:off x="4780674" y="3568455"/>
            <a:ext cx="1112400" cy="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4" name="Google Shape;139;p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19" y="5823020"/>
            <a:ext cx="1981605" cy="1054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07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9D8BF41-3A77-4E62-8244-5D76B9A2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433098" cy="1128068"/>
          </a:xfrm>
        </p:spPr>
        <p:txBody>
          <a:bodyPr anchor="ctr">
            <a:normAutofit fontScale="90000"/>
          </a:bodyPr>
          <a:lstStyle/>
          <a:p>
            <a: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  <a:t>Ta mission n°1 :</a:t>
            </a:r>
            <a:b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</a:br>
            <a: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  <a:t>t’adapter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5DC14B3-2772-47E8-B8E6-7F5D4AB3D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722776"/>
            <a:ext cx="4559425" cy="3832204"/>
          </a:xfrm>
        </p:spPr>
        <p:txBody>
          <a:bodyPr anchor="ctr">
            <a:noAutofit/>
          </a:bodyPr>
          <a:lstStyle/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Nouvelle famille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Nouvelle culture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Nouvelle école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Nouveau mode de vie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Nouvelles habitudes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Nouveaux amis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Nouveau rythme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Nouveaux défis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marL="0" indent="0">
              <a:spcBef>
                <a:spcPts val="600"/>
              </a:spcBef>
              <a:buNone/>
            </a:pPr>
            <a:endParaRPr lang="fr-F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5972D6-5D85-412F-9CC3-2B4C6E406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" y="5867400"/>
            <a:ext cx="1721694" cy="914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BCCA5CA-E5B9-4968-B432-0F91866A605D}"/>
              </a:ext>
            </a:extLst>
          </p:cNvPr>
          <p:cNvSpPr txBox="1"/>
          <p:nvPr/>
        </p:nvSpPr>
        <p:spPr>
          <a:xfrm>
            <a:off x="858289" y="6477270"/>
            <a:ext cx="1403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spc="0" baseline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DISTRICT </a:t>
            </a:r>
            <a:r>
              <a:rPr lang="fr-FR" sz="1000" b="0" spc="0" baseline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1680</a:t>
            </a:r>
            <a:endParaRPr lang="fr-FR" sz="1000" b="0" spc="0" baseline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C9E45401-352A-AD02-F1CE-85DC7DA5C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t="11905" r="6032"/>
          <a:stretch/>
        </p:blipFill>
        <p:spPr>
          <a:xfrm>
            <a:off x="5793097" y="0"/>
            <a:ext cx="6398904" cy="685800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7FEB5BC8-D60B-96DF-1437-60C4220807F5}"/>
              </a:ext>
            </a:extLst>
          </p:cNvPr>
          <p:cNvGrpSpPr/>
          <p:nvPr/>
        </p:nvGrpSpPr>
        <p:grpSpPr>
          <a:xfrm>
            <a:off x="3190341" y="3638878"/>
            <a:ext cx="2023916" cy="1734094"/>
            <a:chOff x="264279" y="736600"/>
            <a:chExt cx="5067925" cy="4295067"/>
          </a:xfrm>
        </p:grpSpPr>
        <p:pic>
          <p:nvPicPr>
            <p:cNvPr id="8" name="Image 7" descr="Une image contenant flèche&#10;&#10;Description générée automatiquement">
              <a:extLst>
                <a:ext uri="{FF2B5EF4-FFF2-40B4-BE49-F238E27FC236}">
                  <a16:creationId xmlns:a16="http://schemas.microsoft.com/office/drawing/2014/main" xmlns="" id="{EFBE84B9-EA8C-71A3-8E31-AA401267A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79" y="736600"/>
              <a:ext cx="5067925" cy="4295067"/>
            </a:xfrm>
            <a:prstGeom prst="rect">
              <a:avLst/>
            </a:prstGeom>
          </p:spPr>
        </p:pic>
        <p:pic>
          <p:nvPicPr>
            <p:cNvPr id="9" name="Image 8" descr="Une image contenant texte, matériel, objets métalliques, roue&#10;&#10;Description générée automatiquement">
              <a:extLst>
                <a:ext uri="{FF2B5EF4-FFF2-40B4-BE49-F238E27FC236}">
                  <a16:creationId xmlns:a16="http://schemas.microsoft.com/office/drawing/2014/main" xmlns="" id="{613B6591-3CE1-70F1-B5F2-DD0E15865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333" y="1455664"/>
              <a:ext cx="2413815" cy="2413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779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9D8BF41-3A77-4E62-8244-5D76B9A2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7695429" cy="1128068"/>
          </a:xfrm>
        </p:spPr>
        <p:txBody>
          <a:bodyPr anchor="ctr">
            <a:normAutofit fontScale="90000"/>
          </a:bodyPr>
          <a:lstStyle/>
          <a:p>
            <a: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  <a:t>Ta mission n°2: </a:t>
            </a:r>
            <a:b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</a:br>
            <a: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  <a:t>être enthousiaste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5DC14B3-2772-47E8-B8E6-7F5D4AB3D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722776"/>
            <a:ext cx="5322343" cy="3832204"/>
          </a:xfrm>
        </p:spPr>
        <p:txBody>
          <a:bodyPr anchor="ctr">
            <a:noAutofit/>
          </a:bodyPr>
          <a:lstStyle/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Ton enthousiasme est communicatif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Montre de l’intérêt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Sois positif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Implique toi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Sois ouvert à toutes les expériences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Considère ta famille hôte comme ta famille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Vois les rotariens comme tes amis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Sois ici et maintenant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5972D6-5D85-412F-9CC3-2B4C6E406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" y="5867400"/>
            <a:ext cx="1721694" cy="914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BCCA5CA-E5B9-4968-B432-0F91866A605D}"/>
              </a:ext>
            </a:extLst>
          </p:cNvPr>
          <p:cNvSpPr txBox="1"/>
          <p:nvPr/>
        </p:nvSpPr>
        <p:spPr>
          <a:xfrm>
            <a:off x="858289" y="6477270"/>
            <a:ext cx="1403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spc="0" baseline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DISTRICT </a:t>
            </a:r>
            <a:r>
              <a:rPr lang="fr-FR" sz="1000" b="0" spc="0" baseline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1680</a:t>
            </a:r>
            <a:endParaRPr lang="fr-FR" sz="1000" b="0" spc="0" baseline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63590D80-B293-4F49-AA75-FF911892A4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t="6666" r="12699" b="11270"/>
          <a:stretch/>
        </p:blipFill>
        <p:spPr>
          <a:xfrm>
            <a:off x="5957453" y="0"/>
            <a:ext cx="6234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7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9D8BF41-3A77-4E62-8244-5D76B9A2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7695429" cy="1128068"/>
          </a:xfrm>
        </p:spPr>
        <p:txBody>
          <a:bodyPr anchor="ctr">
            <a:normAutofit fontScale="90000"/>
          </a:bodyPr>
          <a:lstStyle/>
          <a:p>
            <a: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  <a:t>Ta mission n°3 :</a:t>
            </a:r>
            <a:b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</a:br>
            <a: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  <a:t>t’intégrer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5DC14B3-2772-47E8-B8E6-7F5D4AB3D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817481"/>
            <a:ext cx="5529172" cy="3832204"/>
          </a:xfrm>
        </p:spPr>
        <p:txBody>
          <a:bodyPr anchor="ctr">
            <a:noAutofit/>
          </a:bodyPr>
          <a:lstStyle/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Apprends la langue du pays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Oublie la France et les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Français</a:t>
            </a:r>
            <a:endParaRPr 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Immerge-toi dans la vie de la famille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Si tu es fatigué, dors, mais dans le salon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Va au lycée et fais les efforts pour réussir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Fais toi des amis rapidement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Va à ton club Rotary le plus souvent possible et au minimum une fois par mois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Fais-y ta présentation (début + fin d’année)</a:t>
            </a:r>
          </a:p>
          <a:p>
            <a:pPr marL="0" indent="0">
              <a:spcBef>
                <a:spcPts val="600"/>
              </a:spcBef>
              <a:buNone/>
            </a:pPr>
            <a:endParaRPr lang="fr-F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5972D6-5D85-412F-9CC3-2B4C6E406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" y="5867400"/>
            <a:ext cx="1721694" cy="914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BCCA5CA-E5B9-4968-B432-0F91866A605D}"/>
              </a:ext>
            </a:extLst>
          </p:cNvPr>
          <p:cNvSpPr txBox="1"/>
          <p:nvPr/>
        </p:nvSpPr>
        <p:spPr>
          <a:xfrm>
            <a:off x="858289" y="6477270"/>
            <a:ext cx="1403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spc="0" baseline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DISTRICT </a:t>
            </a:r>
            <a:r>
              <a:rPr lang="fr-FR" sz="1000" b="0" spc="0" baseline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1680</a:t>
            </a:r>
            <a:endParaRPr lang="fr-FR" sz="1000" b="0" spc="0" baseline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Image 4" descr="Une image contenant texte, extérieur, eau, personne&#10;&#10;Description générée automatiquement">
            <a:extLst>
              <a:ext uri="{FF2B5EF4-FFF2-40B4-BE49-F238E27FC236}">
                <a16:creationId xmlns:a16="http://schemas.microsoft.com/office/drawing/2014/main" xmlns="" id="{7F3C6A5B-26CE-AE5A-C207-B7AD0E736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r="5249"/>
          <a:stretch/>
        </p:blipFill>
        <p:spPr>
          <a:xfrm>
            <a:off x="6564088" y="0"/>
            <a:ext cx="562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8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9D8BF41-3A77-4E62-8244-5D76B9A2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7695429" cy="1128068"/>
          </a:xfrm>
        </p:spPr>
        <p:txBody>
          <a:bodyPr anchor="ctr">
            <a:normAutofit fontScale="90000"/>
          </a:bodyPr>
          <a:lstStyle/>
          <a:p>
            <a: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  <a:t>Ta mission n°4 :</a:t>
            </a:r>
            <a:b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</a:br>
            <a:r>
              <a:rPr lang="fr-FR" sz="4000" dirty="0">
                <a:solidFill>
                  <a:srgbClr val="FFC000"/>
                </a:solidFill>
                <a:latin typeface="Titillium Web" panose="00000500000000000000" pitchFamily="2" charset="0"/>
              </a:rPr>
              <a:t>être un ambassadeur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5DC14B3-2772-47E8-B8E6-7F5D4AB3D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722776"/>
            <a:ext cx="5474743" cy="3832204"/>
          </a:xfrm>
        </p:spPr>
        <p:txBody>
          <a:bodyPr anchor="ctr">
            <a:noAutofit/>
          </a:bodyPr>
          <a:lstStyle/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Tu représentes la France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Et le Rotary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A ton retour tu seras un Ambassadeur en France de ton pays d’accueil 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Rappelle toi toujours les 4 questions du Rotary :</a:t>
            </a:r>
          </a:p>
          <a:p>
            <a:pPr marL="0" indent="0">
              <a:buNone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	1. Est-ce vrai ?</a:t>
            </a:r>
          </a:p>
          <a:p>
            <a:pPr marL="0" indent="0">
              <a:buNone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	2. Est-ce juste ?</a:t>
            </a:r>
          </a:p>
          <a:p>
            <a:pPr marL="0" indent="0">
              <a:buNone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	3. Est-ce source de bonne volonté et d’amitié ?</a:t>
            </a:r>
          </a:p>
          <a:p>
            <a:pPr marL="0" indent="0">
              <a:buNone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	4. Est-ce équitable et bénéfique pour chacun ?</a:t>
            </a:r>
          </a:p>
          <a:p>
            <a:pPr marL="0" indent="0">
              <a:spcBef>
                <a:spcPts val="600"/>
              </a:spcBef>
              <a:buNone/>
            </a:pPr>
            <a:endParaRPr lang="fr-F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5972D6-5D85-412F-9CC3-2B4C6E406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" y="5867400"/>
            <a:ext cx="1721694" cy="914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BCCA5CA-E5B9-4968-B432-0F91866A605D}"/>
              </a:ext>
            </a:extLst>
          </p:cNvPr>
          <p:cNvSpPr txBox="1"/>
          <p:nvPr/>
        </p:nvSpPr>
        <p:spPr>
          <a:xfrm>
            <a:off x="858289" y="6477270"/>
            <a:ext cx="1403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spc="0" baseline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DISTRICT </a:t>
            </a:r>
            <a:r>
              <a:rPr lang="fr-FR" sz="1000" b="0" spc="0" baseline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1680</a:t>
            </a:r>
            <a:endParaRPr lang="fr-FR" sz="1000" b="0" spc="0" baseline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Image 4" descr="Une image contenant texte, personne, eau, homme&#10;&#10;Description générée automatiquement">
            <a:extLst>
              <a:ext uri="{FF2B5EF4-FFF2-40B4-BE49-F238E27FC236}">
                <a16:creationId xmlns:a16="http://schemas.microsoft.com/office/drawing/2014/main" xmlns="" id="{DF350DDF-E6DB-8BC6-4BEB-87721A2A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700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8958</TotalTime>
  <Words>804</Words>
  <Application>Microsoft Office PowerPoint</Application>
  <PresentationFormat>Grand écran</PresentationFormat>
  <Paragraphs>139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16</vt:i4>
      </vt:variant>
    </vt:vector>
  </HeadingPairs>
  <TitlesOfParts>
    <vt:vector size="29" baseType="lpstr">
      <vt:lpstr>Arial</vt:lpstr>
      <vt:lpstr>Arial MT</vt:lpstr>
      <vt:lpstr>Broadway</vt:lpstr>
      <vt:lpstr>Calibri</vt:lpstr>
      <vt:lpstr>Calibri Light</vt:lpstr>
      <vt:lpstr>Open Sans</vt:lpstr>
      <vt:lpstr>Titillium Web</vt:lpstr>
      <vt:lpstr>Verdana</vt:lpstr>
      <vt:lpstr>Wingdings</vt:lpstr>
      <vt:lpstr>Thème Office</vt:lpstr>
      <vt:lpstr>Office Theme</vt:lpstr>
      <vt:lpstr>1_Thème Office</vt:lpstr>
      <vt:lpstr>2_Thème Office</vt:lpstr>
      <vt:lpstr>Youth exchange  C’est quoi?</vt:lpstr>
      <vt:lpstr>Présentation PowerPoint</vt:lpstr>
      <vt:lpstr>Le District 1680</vt:lpstr>
      <vt:lpstr>DÉPOSER SA CANDIDATURE SUR LE CRJ</vt:lpstr>
      <vt:lpstr>PROCEDURE DE SELECTION </vt:lpstr>
      <vt:lpstr>Ta mission n°1 : t’adapter</vt:lpstr>
      <vt:lpstr>Ta mission n°2:  être enthousiaste</vt:lpstr>
      <vt:lpstr>Ta mission n°3 : t’intégrer</vt:lpstr>
      <vt:lpstr>Ta mission n°4 : être un ambassadeur</vt:lpstr>
      <vt:lpstr>Ta mission n°5 :  être reconnaissant</vt:lpstr>
      <vt:lpstr>Ta mission n°6 : respecter les règles</vt:lpstr>
      <vt:lpstr>Ta mission n°7 : communiquer</vt:lpstr>
      <vt:lpstr>Ta mission n°8 : traverser les crises</vt:lpstr>
      <vt:lpstr>Ta mission n°9 :</vt:lpstr>
      <vt:lpstr>Présentation PowerPoint</vt:lpstr>
      <vt:lpstr>MERCI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v.louis@presence.fr</dc:creator>
  <cp:lastModifiedBy>Kutz, Noel</cp:lastModifiedBy>
  <cp:revision>150</cp:revision>
  <cp:lastPrinted>2023-05-26T15:27:24Z</cp:lastPrinted>
  <dcterms:created xsi:type="dcterms:W3CDTF">2016-09-25T19:17:59Z</dcterms:created>
  <dcterms:modified xsi:type="dcterms:W3CDTF">2023-05-29T18:16:28Z</dcterms:modified>
</cp:coreProperties>
</file>